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notesSlides/notesSlide9.xml" ContentType="application/vnd.openxmlformats-officedocument.presentationml.notesSlide+xml"/>
  <Override PartName="/ppt/charts/chart5.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92" r:id="rId5"/>
    <p:sldId id="277" r:id="rId6"/>
    <p:sldId id="276" r:id="rId7"/>
    <p:sldId id="283" r:id="rId8"/>
    <p:sldId id="279" r:id="rId9"/>
    <p:sldId id="298" r:id="rId10"/>
    <p:sldId id="302" r:id="rId11"/>
    <p:sldId id="303" r:id="rId12"/>
    <p:sldId id="304" r:id="rId13"/>
    <p:sldId id="307" r:id="rId14"/>
    <p:sldId id="300" r:id="rId15"/>
    <p:sldId id="301" r:id="rId16"/>
    <p:sldId id="299" r:id="rId17"/>
    <p:sldId id="305" r:id="rId18"/>
    <p:sldId id="306" r:id="rId19"/>
    <p:sldId id="294" r:id="rId20"/>
    <p:sldId id="288"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32A"/>
    <a:srgbClr val="263E5A"/>
    <a:srgbClr val="99CCFF"/>
    <a:srgbClr val="446992"/>
    <a:srgbClr val="AEC2D8"/>
    <a:srgbClr val="D84400"/>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86380" autoAdjust="0"/>
  </p:normalViewPr>
  <p:slideViewPr>
    <p:cSldViewPr snapToGrid="0" showGuides="1">
      <p:cViewPr varScale="1">
        <p:scale>
          <a:sx n="73" d="100"/>
          <a:sy n="73" d="100"/>
        </p:scale>
        <p:origin x="320" y="36"/>
      </p:cViewPr>
      <p:guideLst>
        <p:guide orient="horz" pos="1536"/>
        <p:guide pos="312"/>
      </p:guideLst>
    </p:cSldViewPr>
  </p:slideViewPr>
  <p:outlineViewPr>
    <p:cViewPr>
      <p:scale>
        <a:sx n="33" d="100"/>
        <a:sy n="33" d="100"/>
      </p:scale>
      <p:origin x="252" y="8220"/>
    </p:cViewPr>
  </p:outlineViewPr>
  <p:notesTextViewPr>
    <p:cViewPr>
      <p:scale>
        <a:sx n="1" d="1"/>
        <a:sy n="1" d="1"/>
      </p:scale>
      <p:origin x="0" y="0"/>
    </p:cViewPr>
  </p:notesTextViewPr>
  <p:sorterViewPr>
    <p:cViewPr>
      <p:scale>
        <a:sx n="150" d="100"/>
        <a:sy n="150" d="100"/>
      </p:scale>
      <p:origin x="0" y="48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HP\Desktop\Bank%20Analytics%20Dashboar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HP\Desktop\Bank%20Analytics%20Dashboar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HP\Documents\Book1%20(Autosav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3"/>
    </mc:Choice>
    <mc:Fallback>
      <c:style val="43"/>
    </mc:Fallback>
  </mc:AlternateContent>
  <c:pivotSource>
    <c:name>[Book1 (Autosaved).xlsx]KPI1!PivotTable1</c:name>
    <c:fmtId val="17"/>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 lastClr="FFFFFF"/>
                </a:solidFill>
                <a:latin typeface="+mn-lt"/>
                <a:ea typeface="+mn-ea"/>
                <a:cs typeface="+mn-cs"/>
              </a:defRPr>
            </a:pPr>
            <a:r>
              <a:rPr lang="en-IN" sz="1400"/>
              <a:t>Year wise loan amount Stats</a:t>
            </a:r>
            <a:endParaRPr lang="en-US" sz="1400"/>
          </a:p>
        </c:rich>
      </c:tx>
      <c:overlay val="0"/>
    </c:title>
    <c:autoTitleDeleted val="0"/>
    <c:pivotFmts>
      <c:pivotFmt>
        <c:idx val="0"/>
        <c:marker>
          <c:symbol val="none"/>
        </c:marker>
        <c:dLbl>
          <c:idx val="0"/>
          <c:numFmt formatCode="#,##0,,&quot;M&quot;" sourceLinked="0"/>
          <c:spPr/>
          <c:txPr>
            <a:bodyPr/>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lumMod val="75000"/>
            </a:schemeClr>
          </a:solidFill>
        </c:spPr>
      </c:pivotFmt>
      <c:pivotFmt>
        <c:idx val="2"/>
        <c:spPr>
          <a:solidFill>
            <a:schemeClr val="accent2">
              <a:lumMod val="60000"/>
              <a:lumOff val="40000"/>
            </a:schemeClr>
          </a:solidFill>
        </c:spPr>
      </c:pivotFmt>
      <c:pivotFmt>
        <c:idx val="3"/>
        <c:spPr>
          <a:solidFill>
            <a:srgbClr val="00B0F0"/>
          </a:solidFill>
        </c:spPr>
      </c:pivotFmt>
      <c:pivotFmt>
        <c:idx val="4"/>
        <c:spPr>
          <a:solidFill>
            <a:schemeClr val="accent6">
              <a:lumMod val="20000"/>
              <a:lumOff val="80000"/>
            </a:schemeClr>
          </a:solidFill>
        </c:spPr>
      </c:pivotFmt>
      <c:pivotFmt>
        <c:idx val="5"/>
        <c:spPr>
          <a:solidFill>
            <a:srgbClr val="FFFF00"/>
          </a:solidFill>
        </c:spPr>
      </c:pivotFmt>
      <c:pivotFmt>
        <c:idx val="6"/>
        <c:marker>
          <c:symbol val="none"/>
        </c:marker>
        <c:dLbl>
          <c:idx val="0"/>
          <c:numFmt formatCode="#,##0,,&quot;M&quot;" sourceLinked="0"/>
          <c:spPr/>
          <c:txPr>
            <a:bodyPr/>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FF00"/>
          </a:solidFill>
        </c:spPr>
      </c:pivotFmt>
      <c:pivotFmt>
        <c:idx val="8"/>
        <c:spPr>
          <a:solidFill>
            <a:schemeClr val="accent6">
              <a:lumMod val="20000"/>
              <a:lumOff val="80000"/>
            </a:schemeClr>
          </a:solidFill>
        </c:spPr>
      </c:pivotFmt>
      <c:pivotFmt>
        <c:idx val="9"/>
        <c:spPr>
          <a:solidFill>
            <a:srgbClr val="00B0F0"/>
          </a:solidFill>
        </c:spPr>
      </c:pivotFmt>
      <c:pivotFmt>
        <c:idx val="10"/>
        <c:spPr>
          <a:solidFill>
            <a:schemeClr val="accent2">
              <a:lumMod val="60000"/>
              <a:lumOff val="40000"/>
            </a:schemeClr>
          </a:solidFill>
        </c:spPr>
      </c:pivotFmt>
      <c:pivotFmt>
        <c:idx val="11"/>
        <c:spPr>
          <a:solidFill>
            <a:schemeClr val="accent3">
              <a:lumMod val="75000"/>
            </a:schemeClr>
          </a:solidFill>
        </c:spPr>
      </c:pivotFmt>
    </c:pivotFmts>
    <c:plotArea>
      <c:layout/>
      <c:barChart>
        <c:barDir val="bar"/>
        <c:grouping val="clustered"/>
        <c:varyColors val="0"/>
        <c:ser>
          <c:idx val="0"/>
          <c:order val="0"/>
          <c:tx>
            <c:strRef>
              <c:f>'KPI1'!$B$3</c:f>
              <c:strCache>
                <c:ptCount val="1"/>
                <c:pt idx="0">
                  <c:v>Total</c:v>
                </c:pt>
              </c:strCache>
            </c:strRef>
          </c:tx>
          <c:invertIfNegative val="0"/>
          <c:dPt>
            <c:idx val="0"/>
            <c:invertIfNegative val="0"/>
            <c:bubble3D val="0"/>
            <c:spPr>
              <a:solidFill>
                <a:srgbClr val="FFFF00"/>
              </a:solidFill>
            </c:spPr>
            <c:extLst>
              <c:ext xmlns:c16="http://schemas.microsoft.com/office/drawing/2014/chart" uri="{C3380CC4-5D6E-409C-BE32-E72D297353CC}">
                <c16:uniqueId val="{00000000-64BA-4881-A8ED-4401F2191A03}"/>
              </c:ext>
            </c:extLst>
          </c:dPt>
          <c:dPt>
            <c:idx val="1"/>
            <c:invertIfNegative val="0"/>
            <c:bubble3D val="0"/>
            <c:spPr>
              <a:solidFill>
                <a:schemeClr val="accent6">
                  <a:lumMod val="20000"/>
                  <a:lumOff val="80000"/>
                </a:schemeClr>
              </a:solidFill>
            </c:spPr>
            <c:extLst>
              <c:ext xmlns:c16="http://schemas.microsoft.com/office/drawing/2014/chart" uri="{C3380CC4-5D6E-409C-BE32-E72D297353CC}">
                <c16:uniqueId val="{00000001-64BA-4881-A8ED-4401F2191A03}"/>
              </c:ext>
            </c:extLst>
          </c:dPt>
          <c:dPt>
            <c:idx val="2"/>
            <c:invertIfNegative val="0"/>
            <c:bubble3D val="0"/>
            <c:spPr>
              <a:solidFill>
                <a:srgbClr val="00B0F0"/>
              </a:solidFill>
            </c:spPr>
            <c:extLst>
              <c:ext xmlns:c16="http://schemas.microsoft.com/office/drawing/2014/chart" uri="{C3380CC4-5D6E-409C-BE32-E72D297353CC}">
                <c16:uniqueId val="{00000002-64BA-4881-A8ED-4401F2191A03}"/>
              </c:ext>
            </c:extLst>
          </c:dPt>
          <c:dPt>
            <c:idx val="3"/>
            <c:invertIfNegative val="0"/>
            <c:bubble3D val="0"/>
            <c:spPr>
              <a:solidFill>
                <a:schemeClr val="accent2">
                  <a:lumMod val="60000"/>
                  <a:lumOff val="40000"/>
                </a:schemeClr>
              </a:solidFill>
            </c:spPr>
            <c:extLst>
              <c:ext xmlns:c16="http://schemas.microsoft.com/office/drawing/2014/chart" uri="{C3380CC4-5D6E-409C-BE32-E72D297353CC}">
                <c16:uniqueId val="{00000003-64BA-4881-A8ED-4401F2191A03}"/>
              </c:ext>
            </c:extLst>
          </c:dPt>
          <c:dPt>
            <c:idx val="4"/>
            <c:invertIfNegative val="0"/>
            <c:bubble3D val="0"/>
            <c:spPr>
              <a:solidFill>
                <a:schemeClr val="accent3">
                  <a:lumMod val="75000"/>
                </a:schemeClr>
              </a:solidFill>
            </c:spPr>
            <c:extLst>
              <c:ext xmlns:c16="http://schemas.microsoft.com/office/drawing/2014/chart" uri="{C3380CC4-5D6E-409C-BE32-E72D297353CC}">
                <c16:uniqueId val="{00000004-64BA-4881-A8ED-4401F2191A03}"/>
              </c:ext>
            </c:extLst>
          </c:dPt>
          <c:dLbls>
            <c:numFmt formatCode="#,##0,,&quot;M&quot;" sourceLinked="0"/>
            <c:spPr>
              <a:noFill/>
              <a:ln>
                <a:noFill/>
              </a:ln>
              <a:effectLst/>
            </c:spPr>
            <c:txPr>
              <a:bodyPr/>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'KPI1'!$A$4:$A$9</c:f>
              <c:strCache>
                <c:ptCount val="5"/>
                <c:pt idx="0">
                  <c:v>2007</c:v>
                </c:pt>
                <c:pt idx="1">
                  <c:v>2008</c:v>
                </c:pt>
                <c:pt idx="2">
                  <c:v>2009</c:v>
                </c:pt>
                <c:pt idx="3">
                  <c:v>2010</c:v>
                </c:pt>
                <c:pt idx="4">
                  <c:v>2011</c:v>
                </c:pt>
              </c:strCache>
            </c:strRef>
          </c:cat>
          <c:val>
            <c:numRef>
              <c:f>'KPI1'!$B$4:$B$9</c:f>
              <c:numCache>
                <c:formatCode>General</c:formatCode>
                <c:ptCount val="5"/>
                <c:pt idx="0">
                  <c:v>2219275</c:v>
                </c:pt>
                <c:pt idx="1">
                  <c:v>14390275</c:v>
                </c:pt>
                <c:pt idx="2">
                  <c:v>46436325</c:v>
                </c:pt>
                <c:pt idx="3">
                  <c:v>122050200</c:v>
                </c:pt>
                <c:pt idx="4">
                  <c:v>260506575</c:v>
                </c:pt>
              </c:numCache>
            </c:numRef>
          </c:val>
          <c:extLst>
            <c:ext xmlns:c16="http://schemas.microsoft.com/office/drawing/2014/chart" uri="{C3380CC4-5D6E-409C-BE32-E72D297353CC}">
              <c16:uniqueId val="{00000005-64BA-4881-A8ED-4401F2191A03}"/>
            </c:ext>
          </c:extLst>
        </c:ser>
        <c:dLbls>
          <c:showLegendKey val="0"/>
          <c:showVal val="1"/>
          <c:showCatName val="0"/>
          <c:showSerName val="0"/>
          <c:showPercent val="0"/>
          <c:showBubbleSize val="0"/>
        </c:dLbls>
        <c:gapWidth val="150"/>
        <c:axId val="105531648"/>
        <c:axId val="105533440"/>
      </c:barChart>
      <c:catAx>
        <c:axId val="105531648"/>
        <c:scaling>
          <c:orientation val="minMax"/>
        </c:scaling>
        <c:delete val="0"/>
        <c:axPos val="l"/>
        <c:numFmt formatCode="General" sourceLinked="0"/>
        <c:majorTickMark val="out"/>
        <c:minorTickMark val="none"/>
        <c:tickLblPos val="nextTo"/>
        <c:crossAx val="105533440"/>
        <c:crosses val="autoZero"/>
        <c:auto val="1"/>
        <c:lblAlgn val="ctr"/>
        <c:lblOffset val="100"/>
        <c:noMultiLvlLbl val="0"/>
      </c:catAx>
      <c:valAx>
        <c:axId val="105533440"/>
        <c:scaling>
          <c:orientation val="minMax"/>
        </c:scaling>
        <c:delete val="0"/>
        <c:axPos val="b"/>
        <c:majorGridlines/>
        <c:numFmt formatCode="#,##0,,&quot;M&quot;" sourceLinked="0"/>
        <c:majorTickMark val="out"/>
        <c:minorTickMark val="none"/>
        <c:tickLblPos val="nextTo"/>
        <c:crossAx val="105531648"/>
        <c:crosses val="autoZero"/>
        <c:crossBetween val="between"/>
      </c:valAx>
    </c:plotArea>
    <c:plotVisOnly val="1"/>
    <c:dispBlanksAs val="gap"/>
    <c:showDLblsOverMax val="0"/>
  </c:chart>
  <c:spPr>
    <a:solidFill>
      <a:schemeClr val="tx2">
        <a:lumMod val="75000"/>
      </a:schemeClr>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3"/>
    </mc:Choice>
    <mc:Fallback>
      <c:style val="43"/>
    </mc:Fallback>
  </mc:AlternateContent>
  <c:pivotSource>
    <c:name>[Book1 (Autosaved).xlsx]KPI2!PivotTable2</c:name>
    <c:fmtId val="9"/>
  </c:pivotSource>
  <c:chart>
    <c:title>
      <c:tx>
        <c:rich>
          <a:bodyPr/>
          <a:lstStyle/>
          <a:p>
            <a:pPr>
              <a:defRPr sz="1400"/>
            </a:pPr>
            <a:r>
              <a:rPr lang="en-IN" sz="1400"/>
              <a:t>Grade and sub grade wise revol_bal</a:t>
            </a:r>
            <a:endParaRPr lang="en-US" sz="1400"/>
          </a:p>
        </c:rich>
      </c:tx>
      <c:overlay val="0"/>
    </c:title>
    <c:autoTitleDeleted val="0"/>
    <c:pivotFmts>
      <c:pivotFmt>
        <c:idx val="0"/>
        <c:marker>
          <c:symbol val="none"/>
        </c:marker>
        <c:dLbl>
          <c:idx val="0"/>
          <c:numFmt formatCode="#,##0,,&quot;M&quot;" sourceLinked="0"/>
          <c:spPr>
            <a:noFill/>
          </c:spPr>
          <c:txPr>
            <a:bodyPr rot="-5400000" vert="horz" anchor="ctr" anchorCtr="1"/>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92D050"/>
          </a:solidFill>
        </c:spPr>
      </c:pivotFmt>
      <c:pivotFmt>
        <c:idx val="2"/>
        <c:spPr>
          <a:solidFill>
            <a:srgbClr val="92D050"/>
          </a:solidFill>
        </c:spPr>
      </c:pivotFmt>
      <c:pivotFmt>
        <c:idx val="3"/>
        <c:spPr>
          <a:solidFill>
            <a:srgbClr val="92D050"/>
          </a:solidFill>
        </c:spPr>
      </c:pivotFmt>
      <c:pivotFmt>
        <c:idx val="4"/>
        <c:spPr>
          <a:solidFill>
            <a:srgbClr val="92D050"/>
          </a:solidFill>
        </c:spPr>
      </c:pivotFmt>
      <c:pivotFmt>
        <c:idx val="5"/>
        <c:spPr>
          <a:solidFill>
            <a:srgbClr val="92D050"/>
          </a:solidFill>
        </c:spPr>
      </c:pivotFmt>
      <c:pivotFmt>
        <c:idx val="6"/>
        <c:spPr>
          <a:solidFill>
            <a:srgbClr val="FFC000"/>
          </a:solidFill>
        </c:spPr>
      </c:pivotFmt>
      <c:pivotFmt>
        <c:idx val="7"/>
        <c:spPr>
          <a:solidFill>
            <a:srgbClr val="FFC000"/>
          </a:solidFill>
        </c:spPr>
      </c:pivotFmt>
      <c:pivotFmt>
        <c:idx val="8"/>
        <c:spPr>
          <a:solidFill>
            <a:srgbClr val="FFC000"/>
          </a:solidFill>
        </c:spPr>
      </c:pivotFmt>
      <c:pivotFmt>
        <c:idx val="9"/>
        <c:spPr>
          <a:solidFill>
            <a:srgbClr val="FFC000"/>
          </a:solidFill>
        </c:spPr>
      </c:pivotFmt>
      <c:pivotFmt>
        <c:idx val="10"/>
        <c:spPr>
          <a:solidFill>
            <a:srgbClr val="FFC000"/>
          </a:solidFill>
        </c:spPr>
      </c:pivotFmt>
      <c:pivotFmt>
        <c:idx val="11"/>
        <c:spPr>
          <a:solidFill>
            <a:schemeClr val="accent2">
              <a:lumMod val="60000"/>
              <a:lumOff val="40000"/>
            </a:schemeClr>
          </a:solidFill>
        </c:spPr>
      </c:pivotFmt>
      <c:pivotFmt>
        <c:idx val="12"/>
        <c:spPr>
          <a:solidFill>
            <a:schemeClr val="accent2">
              <a:lumMod val="60000"/>
              <a:lumOff val="40000"/>
            </a:schemeClr>
          </a:solidFill>
        </c:spPr>
      </c:pivotFmt>
      <c:pivotFmt>
        <c:idx val="13"/>
        <c:spPr>
          <a:solidFill>
            <a:schemeClr val="accent2">
              <a:lumMod val="60000"/>
              <a:lumOff val="40000"/>
            </a:schemeClr>
          </a:solidFill>
        </c:spPr>
      </c:pivotFmt>
      <c:pivotFmt>
        <c:idx val="14"/>
        <c:spPr>
          <a:solidFill>
            <a:schemeClr val="accent2">
              <a:lumMod val="60000"/>
              <a:lumOff val="40000"/>
            </a:schemeClr>
          </a:solidFill>
        </c:spPr>
      </c:pivotFmt>
      <c:pivotFmt>
        <c:idx val="15"/>
        <c:spPr>
          <a:solidFill>
            <a:schemeClr val="accent2">
              <a:lumMod val="60000"/>
              <a:lumOff val="40000"/>
            </a:schemeClr>
          </a:solidFill>
        </c:spPr>
      </c:pivotFmt>
      <c:pivotFmt>
        <c:idx val="16"/>
        <c:spPr>
          <a:solidFill>
            <a:schemeClr val="accent3">
              <a:lumMod val="40000"/>
              <a:lumOff val="60000"/>
            </a:schemeClr>
          </a:solidFill>
        </c:spPr>
      </c:pivotFmt>
      <c:pivotFmt>
        <c:idx val="17"/>
        <c:spPr>
          <a:solidFill>
            <a:schemeClr val="accent3">
              <a:lumMod val="40000"/>
              <a:lumOff val="60000"/>
            </a:schemeClr>
          </a:solidFill>
        </c:spPr>
      </c:pivotFmt>
      <c:pivotFmt>
        <c:idx val="18"/>
        <c:spPr>
          <a:solidFill>
            <a:schemeClr val="accent3">
              <a:lumMod val="40000"/>
              <a:lumOff val="60000"/>
            </a:schemeClr>
          </a:solidFill>
        </c:spPr>
      </c:pivotFmt>
      <c:pivotFmt>
        <c:idx val="19"/>
        <c:spPr>
          <a:solidFill>
            <a:schemeClr val="accent3">
              <a:lumMod val="40000"/>
              <a:lumOff val="60000"/>
            </a:schemeClr>
          </a:solidFill>
        </c:spPr>
      </c:pivotFmt>
      <c:pivotFmt>
        <c:idx val="20"/>
        <c:spPr>
          <a:solidFill>
            <a:schemeClr val="accent3">
              <a:lumMod val="40000"/>
              <a:lumOff val="60000"/>
            </a:schemeClr>
          </a:solidFill>
        </c:spPr>
      </c:pivotFmt>
      <c:pivotFmt>
        <c:idx val="21"/>
        <c:spPr>
          <a:solidFill>
            <a:schemeClr val="accent5">
              <a:lumMod val="60000"/>
              <a:lumOff val="40000"/>
            </a:schemeClr>
          </a:solidFill>
        </c:spPr>
      </c:pivotFmt>
      <c:pivotFmt>
        <c:idx val="22"/>
        <c:spPr>
          <a:solidFill>
            <a:schemeClr val="accent5">
              <a:lumMod val="60000"/>
              <a:lumOff val="40000"/>
            </a:schemeClr>
          </a:solidFill>
        </c:spPr>
      </c:pivotFmt>
      <c:pivotFmt>
        <c:idx val="23"/>
        <c:spPr>
          <a:solidFill>
            <a:schemeClr val="accent5">
              <a:lumMod val="60000"/>
              <a:lumOff val="40000"/>
            </a:schemeClr>
          </a:solidFill>
        </c:spPr>
      </c:pivotFmt>
      <c:pivotFmt>
        <c:idx val="24"/>
        <c:spPr>
          <a:solidFill>
            <a:schemeClr val="accent5">
              <a:lumMod val="60000"/>
              <a:lumOff val="40000"/>
            </a:schemeClr>
          </a:solidFill>
        </c:spPr>
      </c:pivotFmt>
      <c:pivotFmt>
        <c:idx val="25"/>
        <c:spPr>
          <a:solidFill>
            <a:schemeClr val="accent5">
              <a:lumMod val="60000"/>
              <a:lumOff val="40000"/>
            </a:schemeClr>
          </a:solidFill>
        </c:spPr>
      </c:pivotFmt>
      <c:pivotFmt>
        <c:idx val="26"/>
        <c:spPr>
          <a:solidFill>
            <a:schemeClr val="bg1"/>
          </a:solidFill>
        </c:spPr>
      </c:pivotFmt>
      <c:pivotFmt>
        <c:idx val="27"/>
        <c:spPr>
          <a:solidFill>
            <a:schemeClr val="bg1"/>
          </a:solidFill>
        </c:spPr>
      </c:pivotFmt>
      <c:pivotFmt>
        <c:idx val="28"/>
        <c:spPr>
          <a:solidFill>
            <a:schemeClr val="bg1"/>
          </a:solidFill>
        </c:spPr>
      </c:pivotFmt>
      <c:pivotFmt>
        <c:idx val="29"/>
        <c:spPr>
          <a:solidFill>
            <a:schemeClr val="bg1"/>
          </a:solidFill>
        </c:spPr>
      </c:pivotFmt>
      <c:pivotFmt>
        <c:idx val="30"/>
        <c:spPr>
          <a:solidFill>
            <a:schemeClr val="bg1"/>
          </a:solidFill>
        </c:spPr>
      </c:pivotFmt>
      <c:pivotFmt>
        <c:idx val="31"/>
        <c:marker>
          <c:symbol val="none"/>
        </c:marker>
        <c:dLbl>
          <c:idx val="0"/>
          <c:numFmt formatCode="#,##0,,&quot;M&quot;" sourceLinked="0"/>
          <c:spPr>
            <a:noFill/>
          </c:spPr>
          <c:txPr>
            <a:bodyPr rot="-5400000" vert="horz" anchor="ctr" anchorCtr="1"/>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92D050"/>
          </a:solidFill>
        </c:spPr>
      </c:pivotFmt>
      <c:pivotFmt>
        <c:idx val="33"/>
        <c:spPr>
          <a:solidFill>
            <a:srgbClr val="92D050"/>
          </a:solidFill>
        </c:spPr>
      </c:pivotFmt>
      <c:pivotFmt>
        <c:idx val="34"/>
        <c:spPr>
          <a:solidFill>
            <a:srgbClr val="92D050"/>
          </a:solidFill>
        </c:spPr>
      </c:pivotFmt>
      <c:pivotFmt>
        <c:idx val="35"/>
        <c:spPr>
          <a:solidFill>
            <a:srgbClr val="92D050"/>
          </a:solidFill>
        </c:spPr>
      </c:pivotFmt>
      <c:pivotFmt>
        <c:idx val="36"/>
        <c:spPr>
          <a:solidFill>
            <a:srgbClr val="92D050"/>
          </a:solidFill>
        </c:spPr>
      </c:pivotFmt>
      <c:pivotFmt>
        <c:idx val="37"/>
        <c:spPr>
          <a:solidFill>
            <a:srgbClr val="FFC000"/>
          </a:solidFill>
        </c:spPr>
      </c:pivotFmt>
      <c:pivotFmt>
        <c:idx val="38"/>
        <c:spPr>
          <a:solidFill>
            <a:srgbClr val="FFC000"/>
          </a:solidFill>
        </c:spPr>
      </c:pivotFmt>
      <c:pivotFmt>
        <c:idx val="39"/>
        <c:spPr>
          <a:solidFill>
            <a:srgbClr val="FFC000"/>
          </a:solidFill>
        </c:spPr>
      </c:pivotFmt>
      <c:pivotFmt>
        <c:idx val="40"/>
        <c:spPr>
          <a:solidFill>
            <a:srgbClr val="FFC000"/>
          </a:solidFill>
        </c:spPr>
      </c:pivotFmt>
      <c:pivotFmt>
        <c:idx val="41"/>
        <c:spPr>
          <a:solidFill>
            <a:srgbClr val="FFC000"/>
          </a:solidFill>
        </c:spPr>
      </c:pivotFmt>
      <c:pivotFmt>
        <c:idx val="42"/>
        <c:spPr>
          <a:solidFill>
            <a:schemeClr val="accent2">
              <a:lumMod val="60000"/>
              <a:lumOff val="40000"/>
            </a:schemeClr>
          </a:solidFill>
        </c:spPr>
      </c:pivotFmt>
      <c:pivotFmt>
        <c:idx val="43"/>
        <c:spPr>
          <a:solidFill>
            <a:schemeClr val="accent2">
              <a:lumMod val="60000"/>
              <a:lumOff val="40000"/>
            </a:schemeClr>
          </a:solidFill>
        </c:spPr>
      </c:pivotFmt>
      <c:pivotFmt>
        <c:idx val="44"/>
        <c:spPr>
          <a:solidFill>
            <a:schemeClr val="accent2">
              <a:lumMod val="60000"/>
              <a:lumOff val="40000"/>
            </a:schemeClr>
          </a:solidFill>
        </c:spPr>
      </c:pivotFmt>
      <c:pivotFmt>
        <c:idx val="45"/>
        <c:spPr>
          <a:solidFill>
            <a:schemeClr val="accent2">
              <a:lumMod val="60000"/>
              <a:lumOff val="40000"/>
            </a:schemeClr>
          </a:solidFill>
        </c:spPr>
      </c:pivotFmt>
      <c:pivotFmt>
        <c:idx val="46"/>
        <c:spPr>
          <a:solidFill>
            <a:schemeClr val="accent2">
              <a:lumMod val="60000"/>
              <a:lumOff val="40000"/>
            </a:schemeClr>
          </a:solidFill>
        </c:spPr>
      </c:pivotFmt>
      <c:pivotFmt>
        <c:idx val="47"/>
        <c:spPr>
          <a:solidFill>
            <a:schemeClr val="accent3">
              <a:lumMod val="40000"/>
              <a:lumOff val="60000"/>
            </a:schemeClr>
          </a:solidFill>
        </c:spPr>
      </c:pivotFmt>
      <c:pivotFmt>
        <c:idx val="48"/>
        <c:spPr>
          <a:solidFill>
            <a:schemeClr val="accent3">
              <a:lumMod val="40000"/>
              <a:lumOff val="60000"/>
            </a:schemeClr>
          </a:solidFill>
        </c:spPr>
      </c:pivotFmt>
      <c:pivotFmt>
        <c:idx val="49"/>
        <c:spPr>
          <a:solidFill>
            <a:schemeClr val="accent3">
              <a:lumMod val="40000"/>
              <a:lumOff val="60000"/>
            </a:schemeClr>
          </a:solidFill>
        </c:spPr>
      </c:pivotFmt>
      <c:pivotFmt>
        <c:idx val="50"/>
        <c:spPr>
          <a:solidFill>
            <a:schemeClr val="accent3">
              <a:lumMod val="40000"/>
              <a:lumOff val="60000"/>
            </a:schemeClr>
          </a:solidFill>
        </c:spPr>
      </c:pivotFmt>
      <c:pivotFmt>
        <c:idx val="51"/>
        <c:spPr>
          <a:solidFill>
            <a:schemeClr val="accent3">
              <a:lumMod val="40000"/>
              <a:lumOff val="60000"/>
            </a:schemeClr>
          </a:solidFill>
        </c:spPr>
      </c:pivotFmt>
      <c:pivotFmt>
        <c:idx val="52"/>
        <c:spPr>
          <a:solidFill>
            <a:schemeClr val="accent5">
              <a:lumMod val="60000"/>
              <a:lumOff val="40000"/>
            </a:schemeClr>
          </a:solidFill>
        </c:spPr>
      </c:pivotFmt>
      <c:pivotFmt>
        <c:idx val="53"/>
        <c:spPr>
          <a:solidFill>
            <a:schemeClr val="accent5">
              <a:lumMod val="60000"/>
              <a:lumOff val="40000"/>
            </a:schemeClr>
          </a:solidFill>
        </c:spPr>
      </c:pivotFmt>
      <c:pivotFmt>
        <c:idx val="54"/>
        <c:spPr>
          <a:solidFill>
            <a:schemeClr val="accent5">
              <a:lumMod val="60000"/>
              <a:lumOff val="40000"/>
            </a:schemeClr>
          </a:solidFill>
        </c:spPr>
      </c:pivotFmt>
      <c:pivotFmt>
        <c:idx val="55"/>
        <c:spPr>
          <a:solidFill>
            <a:schemeClr val="accent5">
              <a:lumMod val="60000"/>
              <a:lumOff val="40000"/>
            </a:schemeClr>
          </a:solidFill>
        </c:spPr>
      </c:pivotFmt>
      <c:pivotFmt>
        <c:idx val="56"/>
        <c:spPr>
          <a:solidFill>
            <a:schemeClr val="accent5">
              <a:lumMod val="60000"/>
              <a:lumOff val="40000"/>
            </a:schemeClr>
          </a:solidFill>
        </c:spPr>
      </c:pivotFmt>
      <c:pivotFmt>
        <c:idx val="57"/>
        <c:spPr>
          <a:solidFill>
            <a:schemeClr val="bg1"/>
          </a:solidFill>
        </c:spPr>
      </c:pivotFmt>
      <c:pivotFmt>
        <c:idx val="58"/>
        <c:spPr>
          <a:solidFill>
            <a:schemeClr val="bg1"/>
          </a:solidFill>
        </c:spPr>
      </c:pivotFmt>
      <c:pivotFmt>
        <c:idx val="59"/>
        <c:spPr>
          <a:solidFill>
            <a:schemeClr val="bg1"/>
          </a:solidFill>
        </c:spPr>
      </c:pivotFmt>
      <c:pivotFmt>
        <c:idx val="60"/>
        <c:spPr>
          <a:solidFill>
            <a:schemeClr val="bg1"/>
          </a:solidFill>
        </c:spPr>
      </c:pivotFmt>
      <c:pivotFmt>
        <c:idx val="61"/>
        <c:spPr>
          <a:solidFill>
            <a:schemeClr val="bg1"/>
          </a:solidFill>
        </c:spPr>
      </c:pivotFmt>
    </c:pivotFmts>
    <c:plotArea>
      <c:layout/>
      <c:barChart>
        <c:barDir val="col"/>
        <c:grouping val="clustered"/>
        <c:varyColors val="0"/>
        <c:ser>
          <c:idx val="0"/>
          <c:order val="0"/>
          <c:tx>
            <c:strRef>
              <c:f>'KPI2'!$B$3</c:f>
              <c:strCache>
                <c:ptCount val="1"/>
                <c:pt idx="0">
                  <c:v>Total</c:v>
                </c:pt>
              </c:strCache>
            </c:strRef>
          </c:tx>
          <c:invertIfNegative val="0"/>
          <c:dPt>
            <c:idx val="5"/>
            <c:invertIfNegative val="0"/>
            <c:bubble3D val="0"/>
            <c:spPr>
              <a:solidFill>
                <a:srgbClr val="92D050"/>
              </a:solidFill>
            </c:spPr>
            <c:extLst>
              <c:ext xmlns:c16="http://schemas.microsoft.com/office/drawing/2014/chart" uri="{C3380CC4-5D6E-409C-BE32-E72D297353CC}">
                <c16:uniqueId val="{00000000-451D-4D5C-89EF-955AE5E6258E}"/>
              </c:ext>
            </c:extLst>
          </c:dPt>
          <c:dPt>
            <c:idx val="6"/>
            <c:invertIfNegative val="0"/>
            <c:bubble3D val="0"/>
            <c:spPr>
              <a:solidFill>
                <a:srgbClr val="92D050"/>
              </a:solidFill>
            </c:spPr>
            <c:extLst>
              <c:ext xmlns:c16="http://schemas.microsoft.com/office/drawing/2014/chart" uri="{C3380CC4-5D6E-409C-BE32-E72D297353CC}">
                <c16:uniqueId val="{00000001-451D-4D5C-89EF-955AE5E6258E}"/>
              </c:ext>
            </c:extLst>
          </c:dPt>
          <c:dPt>
            <c:idx val="7"/>
            <c:invertIfNegative val="0"/>
            <c:bubble3D val="0"/>
            <c:spPr>
              <a:solidFill>
                <a:srgbClr val="92D050"/>
              </a:solidFill>
            </c:spPr>
            <c:extLst>
              <c:ext xmlns:c16="http://schemas.microsoft.com/office/drawing/2014/chart" uri="{C3380CC4-5D6E-409C-BE32-E72D297353CC}">
                <c16:uniqueId val="{00000002-451D-4D5C-89EF-955AE5E6258E}"/>
              </c:ext>
            </c:extLst>
          </c:dPt>
          <c:dPt>
            <c:idx val="8"/>
            <c:invertIfNegative val="0"/>
            <c:bubble3D val="0"/>
            <c:spPr>
              <a:solidFill>
                <a:srgbClr val="92D050"/>
              </a:solidFill>
            </c:spPr>
            <c:extLst>
              <c:ext xmlns:c16="http://schemas.microsoft.com/office/drawing/2014/chart" uri="{C3380CC4-5D6E-409C-BE32-E72D297353CC}">
                <c16:uniqueId val="{00000003-451D-4D5C-89EF-955AE5E6258E}"/>
              </c:ext>
            </c:extLst>
          </c:dPt>
          <c:dPt>
            <c:idx val="9"/>
            <c:invertIfNegative val="0"/>
            <c:bubble3D val="0"/>
            <c:spPr>
              <a:solidFill>
                <a:srgbClr val="92D050"/>
              </a:solidFill>
            </c:spPr>
            <c:extLst>
              <c:ext xmlns:c16="http://schemas.microsoft.com/office/drawing/2014/chart" uri="{C3380CC4-5D6E-409C-BE32-E72D297353CC}">
                <c16:uniqueId val="{00000004-451D-4D5C-89EF-955AE5E6258E}"/>
              </c:ext>
            </c:extLst>
          </c:dPt>
          <c:dPt>
            <c:idx val="10"/>
            <c:invertIfNegative val="0"/>
            <c:bubble3D val="0"/>
            <c:spPr>
              <a:solidFill>
                <a:srgbClr val="FFC000"/>
              </a:solidFill>
            </c:spPr>
            <c:extLst>
              <c:ext xmlns:c16="http://schemas.microsoft.com/office/drawing/2014/chart" uri="{C3380CC4-5D6E-409C-BE32-E72D297353CC}">
                <c16:uniqueId val="{00000005-451D-4D5C-89EF-955AE5E6258E}"/>
              </c:ext>
            </c:extLst>
          </c:dPt>
          <c:dPt>
            <c:idx val="11"/>
            <c:invertIfNegative val="0"/>
            <c:bubble3D val="0"/>
            <c:spPr>
              <a:solidFill>
                <a:srgbClr val="FFC000"/>
              </a:solidFill>
            </c:spPr>
            <c:extLst>
              <c:ext xmlns:c16="http://schemas.microsoft.com/office/drawing/2014/chart" uri="{C3380CC4-5D6E-409C-BE32-E72D297353CC}">
                <c16:uniqueId val="{00000006-451D-4D5C-89EF-955AE5E6258E}"/>
              </c:ext>
            </c:extLst>
          </c:dPt>
          <c:dPt>
            <c:idx val="12"/>
            <c:invertIfNegative val="0"/>
            <c:bubble3D val="0"/>
            <c:spPr>
              <a:solidFill>
                <a:srgbClr val="FFC000"/>
              </a:solidFill>
            </c:spPr>
            <c:extLst>
              <c:ext xmlns:c16="http://schemas.microsoft.com/office/drawing/2014/chart" uri="{C3380CC4-5D6E-409C-BE32-E72D297353CC}">
                <c16:uniqueId val="{00000007-451D-4D5C-89EF-955AE5E6258E}"/>
              </c:ext>
            </c:extLst>
          </c:dPt>
          <c:dPt>
            <c:idx val="13"/>
            <c:invertIfNegative val="0"/>
            <c:bubble3D val="0"/>
            <c:spPr>
              <a:solidFill>
                <a:srgbClr val="FFC000"/>
              </a:solidFill>
            </c:spPr>
            <c:extLst>
              <c:ext xmlns:c16="http://schemas.microsoft.com/office/drawing/2014/chart" uri="{C3380CC4-5D6E-409C-BE32-E72D297353CC}">
                <c16:uniqueId val="{00000008-451D-4D5C-89EF-955AE5E6258E}"/>
              </c:ext>
            </c:extLst>
          </c:dPt>
          <c:dPt>
            <c:idx val="14"/>
            <c:invertIfNegative val="0"/>
            <c:bubble3D val="0"/>
            <c:spPr>
              <a:solidFill>
                <a:srgbClr val="FFC000"/>
              </a:solidFill>
            </c:spPr>
            <c:extLst>
              <c:ext xmlns:c16="http://schemas.microsoft.com/office/drawing/2014/chart" uri="{C3380CC4-5D6E-409C-BE32-E72D297353CC}">
                <c16:uniqueId val="{00000009-451D-4D5C-89EF-955AE5E6258E}"/>
              </c:ext>
            </c:extLst>
          </c:dPt>
          <c:dPt>
            <c:idx val="15"/>
            <c:invertIfNegative val="0"/>
            <c:bubble3D val="0"/>
            <c:spPr>
              <a:solidFill>
                <a:schemeClr val="accent2">
                  <a:lumMod val="60000"/>
                  <a:lumOff val="40000"/>
                </a:schemeClr>
              </a:solidFill>
            </c:spPr>
            <c:extLst>
              <c:ext xmlns:c16="http://schemas.microsoft.com/office/drawing/2014/chart" uri="{C3380CC4-5D6E-409C-BE32-E72D297353CC}">
                <c16:uniqueId val="{0000000A-451D-4D5C-89EF-955AE5E6258E}"/>
              </c:ext>
            </c:extLst>
          </c:dPt>
          <c:dPt>
            <c:idx val="16"/>
            <c:invertIfNegative val="0"/>
            <c:bubble3D val="0"/>
            <c:spPr>
              <a:solidFill>
                <a:schemeClr val="accent2">
                  <a:lumMod val="60000"/>
                  <a:lumOff val="40000"/>
                </a:schemeClr>
              </a:solidFill>
            </c:spPr>
            <c:extLst>
              <c:ext xmlns:c16="http://schemas.microsoft.com/office/drawing/2014/chart" uri="{C3380CC4-5D6E-409C-BE32-E72D297353CC}">
                <c16:uniqueId val="{0000000B-451D-4D5C-89EF-955AE5E6258E}"/>
              </c:ext>
            </c:extLst>
          </c:dPt>
          <c:dPt>
            <c:idx val="17"/>
            <c:invertIfNegative val="0"/>
            <c:bubble3D val="0"/>
            <c:spPr>
              <a:solidFill>
                <a:schemeClr val="accent2">
                  <a:lumMod val="60000"/>
                  <a:lumOff val="40000"/>
                </a:schemeClr>
              </a:solidFill>
            </c:spPr>
            <c:extLst>
              <c:ext xmlns:c16="http://schemas.microsoft.com/office/drawing/2014/chart" uri="{C3380CC4-5D6E-409C-BE32-E72D297353CC}">
                <c16:uniqueId val="{0000000C-451D-4D5C-89EF-955AE5E6258E}"/>
              </c:ext>
            </c:extLst>
          </c:dPt>
          <c:dPt>
            <c:idx val="18"/>
            <c:invertIfNegative val="0"/>
            <c:bubble3D val="0"/>
            <c:spPr>
              <a:solidFill>
                <a:schemeClr val="accent2">
                  <a:lumMod val="60000"/>
                  <a:lumOff val="40000"/>
                </a:schemeClr>
              </a:solidFill>
            </c:spPr>
            <c:extLst>
              <c:ext xmlns:c16="http://schemas.microsoft.com/office/drawing/2014/chart" uri="{C3380CC4-5D6E-409C-BE32-E72D297353CC}">
                <c16:uniqueId val="{0000000D-451D-4D5C-89EF-955AE5E6258E}"/>
              </c:ext>
            </c:extLst>
          </c:dPt>
          <c:dPt>
            <c:idx val="19"/>
            <c:invertIfNegative val="0"/>
            <c:bubble3D val="0"/>
            <c:spPr>
              <a:solidFill>
                <a:schemeClr val="accent2">
                  <a:lumMod val="60000"/>
                  <a:lumOff val="40000"/>
                </a:schemeClr>
              </a:solidFill>
            </c:spPr>
            <c:extLst>
              <c:ext xmlns:c16="http://schemas.microsoft.com/office/drawing/2014/chart" uri="{C3380CC4-5D6E-409C-BE32-E72D297353CC}">
                <c16:uniqueId val="{0000000E-451D-4D5C-89EF-955AE5E6258E}"/>
              </c:ext>
            </c:extLst>
          </c:dPt>
          <c:dPt>
            <c:idx val="20"/>
            <c:invertIfNegative val="0"/>
            <c:bubble3D val="0"/>
            <c:spPr>
              <a:solidFill>
                <a:schemeClr val="accent3">
                  <a:lumMod val="40000"/>
                  <a:lumOff val="60000"/>
                </a:schemeClr>
              </a:solidFill>
            </c:spPr>
            <c:extLst>
              <c:ext xmlns:c16="http://schemas.microsoft.com/office/drawing/2014/chart" uri="{C3380CC4-5D6E-409C-BE32-E72D297353CC}">
                <c16:uniqueId val="{0000000F-451D-4D5C-89EF-955AE5E6258E}"/>
              </c:ext>
            </c:extLst>
          </c:dPt>
          <c:dPt>
            <c:idx val="21"/>
            <c:invertIfNegative val="0"/>
            <c:bubble3D val="0"/>
            <c:spPr>
              <a:solidFill>
                <a:schemeClr val="accent3">
                  <a:lumMod val="40000"/>
                  <a:lumOff val="60000"/>
                </a:schemeClr>
              </a:solidFill>
            </c:spPr>
            <c:extLst>
              <c:ext xmlns:c16="http://schemas.microsoft.com/office/drawing/2014/chart" uri="{C3380CC4-5D6E-409C-BE32-E72D297353CC}">
                <c16:uniqueId val="{00000010-451D-4D5C-89EF-955AE5E6258E}"/>
              </c:ext>
            </c:extLst>
          </c:dPt>
          <c:dPt>
            <c:idx val="22"/>
            <c:invertIfNegative val="0"/>
            <c:bubble3D val="0"/>
            <c:spPr>
              <a:solidFill>
                <a:schemeClr val="accent3">
                  <a:lumMod val="40000"/>
                  <a:lumOff val="60000"/>
                </a:schemeClr>
              </a:solidFill>
            </c:spPr>
            <c:extLst>
              <c:ext xmlns:c16="http://schemas.microsoft.com/office/drawing/2014/chart" uri="{C3380CC4-5D6E-409C-BE32-E72D297353CC}">
                <c16:uniqueId val="{00000011-451D-4D5C-89EF-955AE5E6258E}"/>
              </c:ext>
            </c:extLst>
          </c:dPt>
          <c:dPt>
            <c:idx val="23"/>
            <c:invertIfNegative val="0"/>
            <c:bubble3D val="0"/>
            <c:spPr>
              <a:solidFill>
                <a:schemeClr val="accent3">
                  <a:lumMod val="40000"/>
                  <a:lumOff val="60000"/>
                </a:schemeClr>
              </a:solidFill>
            </c:spPr>
            <c:extLst>
              <c:ext xmlns:c16="http://schemas.microsoft.com/office/drawing/2014/chart" uri="{C3380CC4-5D6E-409C-BE32-E72D297353CC}">
                <c16:uniqueId val="{00000012-451D-4D5C-89EF-955AE5E6258E}"/>
              </c:ext>
            </c:extLst>
          </c:dPt>
          <c:dPt>
            <c:idx val="24"/>
            <c:invertIfNegative val="0"/>
            <c:bubble3D val="0"/>
            <c:spPr>
              <a:solidFill>
                <a:schemeClr val="accent3">
                  <a:lumMod val="40000"/>
                  <a:lumOff val="60000"/>
                </a:schemeClr>
              </a:solidFill>
            </c:spPr>
            <c:extLst>
              <c:ext xmlns:c16="http://schemas.microsoft.com/office/drawing/2014/chart" uri="{C3380CC4-5D6E-409C-BE32-E72D297353CC}">
                <c16:uniqueId val="{00000013-451D-4D5C-89EF-955AE5E6258E}"/>
              </c:ext>
            </c:extLst>
          </c:dPt>
          <c:dPt>
            <c:idx val="25"/>
            <c:invertIfNegative val="0"/>
            <c:bubble3D val="0"/>
            <c:spPr>
              <a:solidFill>
                <a:schemeClr val="accent5">
                  <a:lumMod val="60000"/>
                  <a:lumOff val="40000"/>
                </a:schemeClr>
              </a:solidFill>
            </c:spPr>
            <c:extLst>
              <c:ext xmlns:c16="http://schemas.microsoft.com/office/drawing/2014/chart" uri="{C3380CC4-5D6E-409C-BE32-E72D297353CC}">
                <c16:uniqueId val="{00000014-451D-4D5C-89EF-955AE5E6258E}"/>
              </c:ext>
            </c:extLst>
          </c:dPt>
          <c:dPt>
            <c:idx val="26"/>
            <c:invertIfNegative val="0"/>
            <c:bubble3D val="0"/>
            <c:spPr>
              <a:solidFill>
                <a:schemeClr val="accent5">
                  <a:lumMod val="60000"/>
                  <a:lumOff val="40000"/>
                </a:schemeClr>
              </a:solidFill>
            </c:spPr>
            <c:extLst>
              <c:ext xmlns:c16="http://schemas.microsoft.com/office/drawing/2014/chart" uri="{C3380CC4-5D6E-409C-BE32-E72D297353CC}">
                <c16:uniqueId val="{00000015-451D-4D5C-89EF-955AE5E6258E}"/>
              </c:ext>
            </c:extLst>
          </c:dPt>
          <c:dPt>
            <c:idx val="27"/>
            <c:invertIfNegative val="0"/>
            <c:bubble3D val="0"/>
            <c:spPr>
              <a:solidFill>
                <a:schemeClr val="accent5">
                  <a:lumMod val="60000"/>
                  <a:lumOff val="40000"/>
                </a:schemeClr>
              </a:solidFill>
            </c:spPr>
            <c:extLst>
              <c:ext xmlns:c16="http://schemas.microsoft.com/office/drawing/2014/chart" uri="{C3380CC4-5D6E-409C-BE32-E72D297353CC}">
                <c16:uniqueId val="{00000016-451D-4D5C-89EF-955AE5E6258E}"/>
              </c:ext>
            </c:extLst>
          </c:dPt>
          <c:dPt>
            <c:idx val="28"/>
            <c:invertIfNegative val="0"/>
            <c:bubble3D val="0"/>
            <c:spPr>
              <a:solidFill>
                <a:schemeClr val="accent5">
                  <a:lumMod val="60000"/>
                  <a:lumOff val="40000"/>
                </a:schemeClr>
              </a:solidFill>
            </c:spPr>
            <c:extLst>
              <c:ext xmlns:c16="http://schemas.microsoft.com/office/drawing/2014/chart" uri="{C3380CC4-5D6E-409C-BE32-E72D297353CC}">
                <c16:uniqueId val="{00000017-451D-4D5C-89EF-955AE5E6258E}"/>
              </c:ext>
            </c:extLst>
          </c:dPt>
          <c:dPt>
            <c:idx val="29"/>
            <c:invertIfNegative val="0"/>
            <c:bubble3D val="0"/>
            <c:spPr>
              <a:solidFill>
                <a:schemeClr val="accent5">
                  <a:lumMod val="60000"/>
                  <a:lumOff val="40000"/>
                </a:schemeClr>
              </a:solidFill>
            </c:spPr>
            <c:extLst>
              <c:ext xmlns:c16="http://schemas.microsoft.com/office/drawing/2014/chart" uri="{C3380CC4-5D6E-409C-BE32-E72D297353CC}">
                <c16:uniqueId val="{00000018-451D-4D5C-89EF-955AE5E6258E}"/>
              </c:ext>
            </c:extLst>
          </c:dPt>
          <c:dPt>
            <c:idx val="30"/>
            <c:invertIfNegative val="0"/>
            <c:bubble3D val="0"/>
            <c:spPr>
              <a:solidFill>
                <a:schemeClr val="bg1"/>
              </a:solidFill>
            </c:spPr>
            <c:extLst>
              <c:ext xmlns:c16="http://schemas.microsoft.com/office/drawing/2014/chart" uri="{C3380CC4-5D6E-409C-BE32-E72D297353CC}">
                <c16:uniqueId val="{00000019-451D-4D5C-89EF-955AE5E6258E}"/>
              </c:ext>
            </c:extLst>
          </c:dPt>
          <c:dPt>
            <c:idx val="31"/>
            <c:invertIfNegative val="0"/>
            <c:bubble3D val="0"/>
            <c:spPr>
              <a:solidFill>
                <a:schemeClr val="bg1"/>
              </a:solidFill>
            </c:spPr>
            <c:extLst>
              <c:ext xmlns:c16="http://schemas.microsoft.com/office/drawing/2014/chart" uri="{C3380CC4-5D6E-409C-BE32-E72D297353CC}">
                <c16:uniqueId val="{0000001A-451D-4D5C-89EF-955AE5E6258E}"/>
              </c:ext>
            </c:extLst>
          </c:dPt>
          <c:dPt>
            <c:idx val="32"/>
            <c:invertIfNegative val="0"/>
            <c:bubble3D val="0"/>
            <c:spPr>
              <a:solidFill>
                <a:schemeClr val="bg1"/>
              </a:solidFill>
            </c:spPr>
            <c:extLst>
              <c:ext xmlns:c16="http://schemas.microsoft.com/office/drawing/2014/chart" uri="{C3380CC4-5D6E-409C-BE32-E72D297353CC}">
                <c16:uniqueId val="{0000001B-451D-4D5C-89EF-955AE5E6258E}"/>
              </c:ext>
            </c:extLst>
          </c:dPt>
          <c:dPt>
            <c:idx val="33"/>
            <c:invertIfNegative val="0"/>
            <c:bubble3D val="0"/>
            <c:spPr>
              <a:solidFill>
                <a:schemeClr val="bg1"/>
              </a:solidFill>
            </c:spPr>
            <c:extLst>
              <c:ext xmlns:c16="http://schemas.microsoft.com/office/drawing/2014/chart" uri="{C3380CC4-5D6E-409C-BE32-E72D297353CC}">
                <c16:uniqueId val="{0000001C-451D-4D5C-89EF-955AE5E6258E}"/>
              </c:ext>
            </c:extLst>
          </c:dPt>
          <c:dPt>
            <c:idx val="34"/>
            <c:invertIfNegative val="0"/>
            <c:bubble3D val="0"/>
            <c:spPr>
              <a:solidFill>
                <a:schemeClr val="bg1"/>
              </a:solidFill>
            </c:spPr>
            <c:extLst>
              <c:ext xmlns:c16="http://schemas.microsoft.com/office/drawing/2014/chart" uri="{C3380CC4-5D6E-409C-BE32-E72D297353CC}">
                <c16:uniqueId val="{0000001D-451D-4D5C-89EF-955AE5E6258E}"/>
              </c:ext>
            </c:extLst>
          </c:dPt>
          <c:dLbls>
            <c:numFmt formatCode="#,##0,,&quot;M&quot;" sourceLinked="0"/>
            <c:spPr>
              <a:noFill/>
            </c:spPr>
            <c:txPr>
              <a:bodyPr rot="-5400000" vert="horz" anchor="ctr" anchorCtr="1"/>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'KPI2'!$A$4:$A$46</c:f>
              <c:multiLvlStrCache>
                <c:ptCount val="35"/>
                <c:lvl>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lvl>
                <c:lvl>
                  <c:pt idx="0">
                    <c:v>A</c:v>
                  </c:pt>
                  <c:pt idx="5">
                    <c:v>B</c:v>
                  </c:pt>
                  <c:pt idx="10">
                    <c:v>C</c:v>
                  </c:pt>
                  <c:pt idx="15">
                    <c:v>D</c:v>
                  </c:pt>
                  <c:pt idx="20">
                    <c:v>E</c:v>
                  </c:pt>
                  <c:pt idx="25">
                    <c:v>F</c:v>
                  </c:pt>
                  <c:pt idx="30">
                    <c:v>G</c:v>
                  </c:pt>
                </c:lvl>
              </c:multiLvlStrCache>
            </c:multiLvlStrRef>
          </c:cat>
          <c:val>
            <c:numRef>
              <c:f>'KPI2'!$B$4:$B$46</c:f>
              <c:numCache>
                <c:formatCode>General</c:formatCode>
                <c:ptCount val="35"/>
                <c:pt idx="0">
                  <c:v>11365196</c:v>
                </c:pt>
                <c:pt idx="1">
                  <c:v>14004780</c:v>
                </c:pt>
                <c:pt idx="2">
                  <c:v>19543922</c:v>
                </c:pt>
                <c:pt idx="3">
                  <c:v>34557156</c:v>
                </c:pt>
                <c:pt idx="4">
                  <c:v>35303045</c:v>
                </c:pt>
                <c:pt idx="5">
                  <c:v>21842079</c:v>
                </c:pt>
                <c:pt idx="6">
                  <c:v>26478439</c:v>
                </c:pt>
                <c:pt idx="7">
                  <c:v>39723554</c:v>
                </c:pt>
                <c:pt idx="8">
                  <c:v>35405811</c:v>
                </c:pt>
                <c:pt idx="9">
                  <c:v>37858666</c:v>
                </c:pt>
                <c:pt idx="10">
                  <c:v>29384926</c:v>
                </c:pt>
                <c:pt idx="11">
                  <c:v>27321114</c:v>
                </c:pt>
                <c:pt idx="12">
                  <c:v>20531370</c:v>
                </c:pt>
                <c:pt idx="13">
                  <c:v>16867691</c:v>
                </c:pt>
                <c:pt idx="14">
                  <c:v>16015609</c:v>
                </c:pt>
                <c:pt idx="15">
                  <c:v>12130255</c:v>
                </c:pt>
                <c:pt idx="16">
                  <c:v>18570972</c:v>
                </c:pt>
                <c:pt idx="17">
                  <c:v>16793781</c:v>
                </c:pt>
                <c:pt idx="18">
                  <c:v>13742947</c:v>
                </c:pt>
                <c:pt idx="19">
                  <c:v>13252474</c:v>
                </c:pt>
                <c:pt idx="20">
                  <c:v>11132588</c:v>
                </c:pt>
                <c:pt idx="21">
                  <c:v>10242033</c:v>
                </c:pt>
                <c:pt idx="22">
                  <c:v>9039059</c:v>
                </c:pt>
                <c:pt idx="23">
                  <c:v>7990991</c:v>
                </c:pt>
                <c:pt idx="24">
                  <c:v>7669868</c:v>
                </c:pt>
                <c:pt idx="25">
                  <c:v>5840746</c:v>
                </c:pt>
                <c:pt idx="26">
                  <c:v>4528248</c:v>
                </c:pt>
                <c:pt idx="27">
                  <c:v>3175435</c:v>
                </c:pt>
                <c:pt idx="28">
                  <c:v>2551064</c:v>
                </c:pt>
                <c:pt idx="29">
                  <c:v>2187323</c:v>
                </c:pt>
                <c:pt idx="30">
                  <c:v>1808763</c:v>
                </c:pt>
                <c:pt idx="31">
                  <c:v>1729627</c:v>
                </c:pt>
                <c:pt idx="32">
                  <c:v>832193</c:v>
                </c:pt>
                <c:pt idx="33">
                  <c:v>1390628</c:v>
                </c:pt>
                <c:pt idx="34">
                  <c:v>701515</c:v>
                </c:pt>
              </c:numCache>
            </c:numRef>
          </c:val>
          <c:extLst>
            <c:ext xmlns:c16="http://schemas.microsoft.com/office/drawing/2014/chart" uri="{C3380CC4-5D6E-409C-BE32-E72D297353CC}">
              <c16:uniqueId val="{0000001E-451D-4D5C-89EF-955AE5E6258E}"/>
            </c:ext>
          </c:extLst>
        </c:ser>
        <c:dLbls>
          <c:showLegendKey val="0"/>
          <c:showVal val="1"/>
          <c:showCatName val="0"/>
          <c:showSerName val="0"/>
          <c:showPercent val="0"/>
          <c:showBubbleSize val="0"/>
        </c:dLbls>
        <c:gapWidth val="150"/>
        <c:axId val="108827008"/>
        <c:axId val="108828544"/>
      </c:barChart>
      <c:catAx>
        <c:axId val="108827008"/>
        <c:scaling>
          <c:orientation val="minMax"/>
        </c:scaling>
        <c:delete val="0"/>
        <c:axPos val="b"/>
        <c:numFmt formatCode="General" sourceLinked="0"/>
        <c:majorTickMark val="out"/>
        <c:minorTickMark val="none"/>
        <c:tickLblPos val="nextTo"/>
        <c:crossAx val="108828544"/>
        <c:crosses val="autoZero"/>
        <c:auto val="1"/>
        <c:lblAlgn val="ctr"/>
        <c:lblOffset val="100"/>
        <c:noMultiLvlLbl val="0"/>
      </c:catAx>
      <c:valAx>
        <c:axId val="108828544"/>
        <c:scaling>
          <c:orientation val="minMax"/>
        </c:scaling>
        <c:delete val="0"/>
        <c:axPos val="l"/>
        <c:majorGridlines/>
        <c:numFmt formatCode="#,##0,,&quot;M&quot;" sourceLinked="0"/>
        <c:majorTickMark val="out"/>
        <c:minorTickMark val="none"/>
        <c:tickLblPos val="nextTo"/>
        <c:crossAx val="108827008"/>
        <c:crosses val="autoZero"/>
        <c:crossBetween val="between"/>
      </c:valAx>
    </c:plotArea>
    <c:plotVisOnly val="1"/>
    <c:dispBlanksAs val="gap"/>
    <c:showDLblsOverMax val="0"/>
  </c:chart>
  <c:spPr>
    <a:solidFill>
      <a:schemeClr val="tx2">
        <a:lumMod val="75000"/>
      </a:schemeClr>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pivotSource>
    <c:name>[Bank Analytics Dashboard.xlsx]KPI3!PivotTable3</c:name>
    <c:fmtId val="12"/>
  </c:pivotSource>
  <c:chart>
    <c:title>
      <c:tx>
        <c:rich>
          <a:bodyPr/>
          <a:lstStyle/>
          <a:p>
            <a:pPr>
              <a:defRPr sz="1400"/>
            </a:pPr>
            <a:r>
              <a:rPr lang="en-IN" sz="1400">
                <a:solidFill>
                  <a:schemeClr val="bg1"/>
                </a:solidFill>
              </a:rPr>
              <a:t>Total Payment for Verified Vs Non Verified Status</a:t>
            </a:r>
            <a:endParaRPr lang="en-US" sz="1400">
              <a:solidFill>
                <a:schemeClr val="bg1"/>
              </a:solidFill>
            </a:endParaRPr>
          </a:p>
        </c:rich>
      </c:tx>
      <c:layout>
        <c:manualLayout>
          <c:xMode val="edge"/>
          <c:yMode val="edge"/>
          <c:x val="0.14971537648703034"/>
          <c:y val="2.7290448343079955E-2"/>
        </c:manualLayout>
      </c:layout>
      <c:overlay val="0"/>
    </c:title>
    <c:autoTitleDeleted val="0"/>
    <c:pivotFmts>
      <c:pivotFmt>
        <c:idx val="0"/>
        <c:marker>
          <c:symbol val="none"/>
        </c:marker>
        <c:dLbl>
          <c:idx val="0"/>
          <c:showLegendKey val="0"/>
          <c:showVal val="0"/>
          <c:showCatName val="1"/>
          <c:showSerName val="0"/>
          <c:showPercent val="1"/>
          <c:showBubbleSize val="0"/>
          <c:extLst>
            <c:ext xmlns:c15="http://schemas.microsoft.com/office/drawing/2012/chart" uri="{CE6537A1-D6FC-4f65-9D91-7224C49458BB}"/>
          </c:extLst>
        </c:dLbl>
      </c:pivotFmt>
      <c:pivotFmt>
        <c:idx val="1"/>
        <c:dLbl>
          <c:idx val="0"/>
          <c:spPr>
            <a:noFill/>
          </c:spPr>
          <c:txPr>
            <a:bodyPr/>
            <a:lstStyle/>
            <a:p>
              <a:pPr>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marker>
          <c:symbol val="none"/>
        </c:marker>
        <c:dLbl>
          <c:idx val="0"/>
          <c:spPr/>
          <c:txPr>
            <a:bodyPr/>
            <a:lstStyle/>
            <a:p>
              <a:pPr>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3"/>
        <c:dLbl>
          <c:idx val="0"/>
          <c:spPr>
            <a:noFill/>
          </c:spPr>
          <c:txPr>
            <a:bodyPr/>
            <a:lstStyle/>
            <a:p>
              <a:pPr>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marker>
          <c:symbol val="none"/>
        </c:marker>
        <c:dLbl>
          <c:idx val="0"/>
          <c:spPr/>
          <c:txPr>
            <a:bodyPr/>
            <a:lstStyle/>
            <a:p>
              <a:pPr>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5"/>
        <c:dLbl>
          <c:idx val="0"/>
          <c:spPr>
            <a:noFill/>
          </c:spPr>
          <c:txPr>
            <a:bodyPr/>
            <a:lstStyle/>
            <a:p>
              <a:pPr>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marker>
          <c:symbol val="none"/>
        </c:marker>
        <c:dLbl>
          <c:idx val="0"/>
          <c:spPr/>
          <c:txPr>
            <a:bodyPr/>
            <a:lstStyle/>
            <a:p>
              <a:pPr>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7"/>
        <c:dLbl>
          <c:idx val="0"/>
          <c:spPr>
            <a:noFill/>
          </c:spPr>
          <c:txPr>
            <a:bodyPr/>
            <a:lstStyle/>
            <a:p>
              <a:pPr>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s>
    <c:plotArea>
      <c:layout/>
      <c:pieChart>
        <c:varyColors val="1"/>
        <c:ser>
          <c:idx val="0"/>
          <c:order val="0"/>
          <c:tx>
            <c:strRef>
              <c:f>'KPI3'!$B$3</c:f>
              <c:strCache>
                <c:ptCount val="1"/>
                <c:pt idx="0">
                  <c:v>Total</c:v>
                </c:pt>
              </c:strCache>
            </c:strRef>
          </c:tx>
          <c:dLbls>
            <c:dLbl>
              <c:idx val="0"/>
              <c:spPr>
                <a:noFill/>
              </c:spPr>
              <c:txPr>
                <a:bodyPr/>
                <a:lstStyle/>
                <a:p>
                  <a:pPr>
                    <a:defRPr/>
                  </a:pPr>
                  <a:endParaRPr lang="en-US"/>
                </a:p>
              </c:txPr>
              <c:showLegendKey val="0"/>
              <c:showVal val="0"/>
              <c:showCatName val="1"/>
              <c:showSerName val="0"/>
              <c:showPercent val="1"/>
              <c:showBubbleSize val="0"/>
              <c:extLst>
                <c:ext xmlns:c16="http://schemas.microsoft.com/office/drawing/2014/chart" uri="{C3380CC4-5D6E-409C-BE32-E72D297353CC}">
                  <c16:uniqueId val="{00000000-6BA9-44D8-B935-3CB871B11398}"/>
                </c:ext>
              </c:extLst>
            </c:dLbl>
            <c:spPr>
              <a:noFill/>
              <a:ln>
                <a:noFill/>
              </a:ln>
              <a:effectLst/>
            </c:spPr>
            <c:txPr>
              <a:bodyPr/>
              <a:lstStyle/>
              <a:p>
                <a:pPr>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'KPI3'!$A$4:$A$6</c:f>
              <c:strCache>
                <c:ptCount val="2"/>
                <c:pt idx="0">
                  <c:v>Not Verified</c:v>
                </c:pt>
                <c:pt idx="1">
                  <c:v>Verified</c:v>
                </c:pt>
              </c:strCache>
            </c:strRef>
          </c:cat>
          <c:val>
            <c:numRef>
              <c:f>'KPI3'!$B$4:$B$6</c:f>
              <c:numCache>
                <c:formatCode>General</c:formatCode>
                <c:ptCount val="2"/>
                <c:pt idx="0">
                  <c:v>153541418.21059802</c:v>
                </c:pt>
                <c:pt idx="1">
                  <c:v>219892307.5108375</c:v>
                </c:pt>
              </c:numCache>
            </c:numRef>
          </c:val>
          <c:extLst>
            <c:ext xmlns:c16="http://schemas.microsoft.com/office/drawing/2014/chart" uri="{C3380CC4-5D6E-409C-BE32-E72D297353CC}">
              <c16:uniqueId val="{00000001-6BA9-44D8-B935-3CB871B11398}"/>
            </c:ext>
          </c:extLst>
        </c:ser>
        <c:dLbls>
          <c:showLegendKey val="0"/>
          <c:showVal val="0"/>
          <c:showCatName val="0"/>
          <c:showSerName val="0"/>
          <c:showPercent val="1"/>
          <c:showBubbleSize val="0"/>
          <c:showLeaderLines val="1"/>
        </c:dLbls>
        <c:firstSliceAng val="0"/>
      </c:pieChart>
    </c:plotArea>
    <c:plotVisOnly val="1"/>
    <c:dispBlanksAs val="gap"/>
    <c:showDLblsOverMax val="0"/>
  </c:chart>
  <c:spPr>
    <a:solidFill>
      <a:schemeClr val="tx2">
        <a:lumMod val="75000"/>
      </a:schemeClr>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pivotSource>
    <c:name>[Bank Analytics Dashboard.xlsx]KPI4!PivotTable1</c:name>
    <c:fmtId val="23"/>
  </c:pivotSource>
  <c:chart>
    <c:title>
      <c:tx>
        <c:rich>
          <a:bodyPr/>
          <a:lstStyle/>
          <a:p>
            <a:pPr>
              <a:defRPr/>
            </a:pPr>
            <a:r>
              <a:rPr lang="en-IN" sz="1400">
                <a:solidFill>
                  <a:schemeClr val="bg1"/>
                </a:solidFill>
              </a:rPr>
              <a:t>State wise and month wise loan status</a:t>
            </a:r>
            <a:endParaRPr lang="en-US" sz="1400">
              <a:solidFill>
                <a:schemeClr val="bg1"/>
              </a:solidFill>
            </a:endParaRPr>
          </a:p>
        </c:rich>
      </c:tx>
      <c:overlay val="0"/>
    </c:title>
    <c:autoTitleDeleted val="0"/>
    <c:pivotFmts>
      <c:pivotFmt>
        <c:idx val="0"/>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5"/>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6"/>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7"/>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8"/>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9"/>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0"/>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1"/>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2"/>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3"/>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4"/>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5"/>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6"/>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7"/>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8"/>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9"/>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0"/>
        <c:marker>
          <c:symbol val="none"/>
        </c:marker>
        <c:dLbl>
          <c:idx val="0"/>
          <c:spPr/>
          <c:txPr>
            <a:bodyPr rot="-5400000" vert="horz"/>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marker>
          <c:symbol val="none"/>
        </c:marker>
        <c:dLbl>
          <c:idx val="0"/>
          <c:spPr/>
          <c:txPr>
            <a:bodyPr rot="-5400000" vert="horz"/>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marker>
          <c:symbol val="none"/>
        </c:marker>
        <c:dLbl>
          <c:idx val="0"/>
          <c:spPr/>
          <c:txPr>
            <a:bodyPr rot="-5400000" vert="horz"/>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marker>
          <c:symbol val="none"/>
        </c:marker>
        <c:dLbl>
          <c:idx val="0"/>
          <c:spPr/>
          <c:txPr>
            <a:bodyPr rot="-5400000" vert="horz"/>
            <a:lstStyle/>
            <a:p>
              <a:pPr>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'KPI4'!$B$3:$B$4</c:f>
              <c:strCache>
                <c:ptCount val="1"/>
                <c:pt idx="0">
                  <c:v>CA</c:v>
                </c:pt>
              </c:strCache>
            </c:strRef>
          </c:tx>
          <c:invertIfNegative val="0"/>
          <c:dLbls>
            <c:spPr>
              <a:noFill/>
              <a:ln>
                <a:noFill/>
              </a:ln>
              <a:effectLst/>
            </c:spPr>
            <c:txPr>
              <a:bodyPr rot="-540000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'KPI4'!$B$5:$B$17</c:f>
              <c:numCache>
                <c:formatCode>General</c:formatCode>
                <c:ptCount val="12"/>
                <c:pt idx="0">
                  <c:v>428</c:v>
                </c:pt>
                <c:pt idx="1">
                  <c:v>426</c:v>
                </c:pt>
                <c:pt idx="2">
                  <c:v>479</c:v>
                </c:pt>
                <c:pt idx="3">
                  <c:v>501</c:v>
                </c:pt>
                <c:pt idx="4">
                  <c:v>638</c:v>
                </c:pt>
                <c:pt idx="5">
                  <c:v>540</c:v>
                </c:pt>
                <c:pt idx="6">
                  <c:v>551</c:v>
                </c:pt>
                <c:pt idx="7">
                  <c:v>647</c:v>
                </c:pt>
                <c:pt idx="8">
                  <c:v>659</c:v>
                </c:pt>
                <c:pt idx="9">
                  <c:v>688</c:v>
                </c:pt>
                <c:pt idx="10">
                  <c:v>718</c:v>
                </c:pt>
                <c:pt idx="11">
                  <c:v>824</c:v>
                </c:pt>
              </c:numCache>
            </c:numRef>
          </c:val>
          <c:extLst>
            <c:ext xmlns:c16="http://schemas.microsoft.com/office/drawing/2014/chart" uri="{C3380CC4-5D6E-409C-BE32-E72D297353CC}">
              <c16:uniqueId val="{00000000-7B82-4812-963A-29B771D47E25}"/>
            </c:ext>
          </c:extLst>
        </c:ser>
        <c:ser>
          <c:idx val="1"/>
          <c:order val="1"/>
          <c:tx>
            <c:strRef>
              <c:f>'KPI4'!$C$3:$C$4</c:f>
              <c:strCache>
                <c:ptCount val="1"/>
                <c:pt idx="0">
                  <c:v>FL</c:v>
                </c:pt>
              </c:strCache>
            </c:strRef>
          </c:tx>
          <c:invertIfNegative val="0"/>
          <c:dLbls>
            <c:spPr>
              <a:noFill/>
              <a:ln>
                <a:noFill/>
              </a:ln>
              <a:effectLst/>
            </c:spPr>
            <c:txPr>
              <a:bodyPr rot="-540000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'KPI4'!$C$5:$C$17</c:f>
              <c:numCache>
                <c:formatCode>General</c:formatCode>
                <c:ptCount val="12"/>
                <c:pt idx="0">
                  <c:v>158</c:v>
                </c:pt>
                <c:pt idx="1">
                  <c:v>156</c:v>
                </c:pt>
                <c:pt idx="2">
                  <c:v>189</c:v>
                </c:pt>
                <c:pt idx="3">
                  <c:v>198</c:v>
                </c:pt>
                <c:pt idx="4">
                  <c:v>212</c:v>
                </c:pt>
                <c:pt idx="5">
                  <c:v>252</c:v>
                </c:pt>
                <c:pt idx="6">
                  <c:v>263</c:v>
                </c:pt>
                <c:pt idx="7">
                  <c:v>258</c:v>
                </c:pt>
                <c:pt idx="8">
                  <c:v>266</c:v>
                </c:pt>
                <c:pt idx="9">
                  <c:v>298</c:v>
                </c:pt>
                <c:pt idx="10">
                  <c:v>301</c:v>
                </c:pt>
                <c:pt idx="11">
                  <c:v>315</c:v>
                </c:pt>
              </c:numCache>
            </c:numRef>
          </c:val>
          <c:extLst>
            <c:ext xmlns:c16="http://schemas.microsoft.com/office/drawing/2014/chart" uri="{C3380CC4-5D6E-409C-BE32-E72D297353CC}">
              <c16:uniqueId val="{00000001-7B82-4812-963A-29B771D47E25}"/>
            </c:ext>
          </c:extLst>
        </c:ser>
        <c:ser>
          <c:idx val="2"/>
          <c:order val="2"/>
          <c:tx>
            <c:strRef>
              <c:f>'KPI4'!$D$3:$D$4</c:f>
              <c:strCache>
                <c:ptCount val="1"/>
                <c:pt idx="0">
                  <c:v>TX</c:v>
                </c:pt>
              </c:strCache>
            </c:strRef>
          </c:tx>
          <c:invertIfNegative val="0"/>
          <c:dLbls>
            <c:spPr>
              <a:noFill/>
              <a:ln>
                <a:noFill/>
              </a:ln>
              <a:effectLst/>
            </c:spPr>
            <c:txPr>
              <a:bodyPr rot="-540000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'KPI4'!$D$5:$D$17</c:f>
              <c:numCache>
                <c:formatCode>General</c:formatCode>
                <c:ptCount val="12"/>
                <c:pt idx="0">
                  <c:v>166</c:v>
                </c:pt>
                <c:pt idx="1">
                  <c:v>151</c:v>
                </c:pt>
                <c:pt idx="2">
                  <c:v>211</c:v>
                </c:pt>
                <c:pt idx="3">
                  <c:v>194</c:v>
                </c:pt>
                <c:pt idx="4">
                  <c:v>212</c:v>
                </c:pt>
                <c:pt idx="5">
                  <c:v>210</c:v>
                </c:pt>
                <c:pt idx="6">
                  <c:v>233</c:v>
                </c:pt>
                <c:pt idx="7">
                  <c:v>222</c:v>
                </c:pt>
                <c:pt idx="8">
                  <c:v>259</c:v>
                </c:pt>
                <c:pt idx="9">
                  <c:v>265</c:v>
                </c:pt>
                <c:pt idx="10">
                  <c:v>308</c:v>
                </c:pt>
                <c:pt idx="11">
                  <c:v>296</c:v>
                </c:pt>
              </c:numCache>
            </c:numRef>
          </c:val>
          <c:extLst>
            <c:ext xmlns:c16="http://schemas.microsoft.com/office/drawing/2014/chart" uri="{C3380CC4-5D6E-409C-BE32-E72D297353CC}">
              <c16:uniqueId val="{00000002-7B82-4812-963A-29B771D47E25}"/>
            </c:ext>
          </c:extLst>
        </c:ser>
        <c:ser>
          <c:idx val="3"/>
          <c:order val="3"/>
          <c:tx>
            <c:strRef>
              <c:f>'KPI4'!$E$3:$E$4</c:f>
              <c:strCache>
                <c:ptCount val="1"/>
                <c:pt idx="0">
                  <c:v>NJ</c:v>
                </c:pt>
              </c:strCache>
            </c:strRef>
          </c:tx>
          <c:invertIfNegative val="0"/>
          <c:dLbls>
            <c:spPr>
              <a:noFill/>
              <a:ln>
                <a:noFill/>
              </a:ln>
              <a:effectLst/>
            </c:spPr>
            <c:txPr>
              <a:bodyPr rot="-540000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'KPI4'!$E$5:$E$17</c:f>
              <c:numCache>
                <c:formatCode>General</c:formatCode>
                <c:ptCount val="12"/>
                <c:pt idx="0">
                  <c:v>117</c:v>
                </c:pt>
                <c:pt idx="1">
                  <c:v>123</c:v>
                </c:pt>
                <c:pt idx="2">
                  <c:v>119</c:v>
                </c:pt>
                <c:pt idx="3">
                  <c:v>131</c:v>
                </c:pt>
                <c:pt idx="4">
                  <c:v>135</c:v>
                </c:pt>
                <c:pt idx="5">
                  <c:v>159</c:v>
                </c:pt>
                <c:pt idx="6">
                  <c:v>163</c:v>
                </c:pt>
                <c:pt idx="7">
                  <c:v>179</c:v>
                </c:pt>
                <c:pt idx="8">
                  <c:v>163</c:v>
                </c:pt>
                <c:pt idx="9">
                  <c:v>180</c:v>
                </c:pt>
                <c:pt idx="10">
                  <c:v>185</c:v>
                </c:pt>
                <c:pt idx="11">
                  <c:v>196</c:v>
                </c:pt>
              </c:numCache>
            </c:numRef>
          </c:val>
          <c:extLst>
            <c:ext xmlns:c16="http://schemas.microsoft.com/office/drawing/2014/chart" uri="{C3380CC4-5D6E-409C-BE32-E72D297353CC}">
              <c16:uniqueId val="{00000003-7B82-4812-963A-29B771D47E25}"/>
            </c:ext>
          </c:extLst>
        </c:ser>
        <c:dLbls>
          <c:showLegendKey val="0"/>
          <c:showVal val="1"/>
          <c:showCatName val="0"/>
          <c:showSerName val="0"/>
          <c:showPercent val="0"/>
          <c:showBubbleSize val="0"/>
        </c:dLbls>
        <c:gapWidth val="150"/>
        <c:axId val="77113216"/>
        <c:axId val="77114752"/>
      </c:barChart>
      <c:catAx>
        <c:axId val="77113216"/>
        <c:scaling>
          <c:orientation val="minMax"/>
        </c:scaling>
        <c:delete val="0"/>
        <c:axPos val="b"/>
        <c:numFmt formatCode="General" sourceLinked="0"/>
        <c:majorTickMark val="out"/>
        <c:minorTickMark val="none"/>
        <c:tickLblPos val="nextTo"/>
        <c:txPr>
          <a:bodyPr/>
          <a:lstStyle/>
          <a:p>
            <a:pPr>
              <a:defRPr>
                <a:solidFill>
                  <a:schemeClr val="bg1"/>
                </a:solidFill>
              </a:defRPr>
            </a:pPr>
            <a:endParaRPr lang="en-US"/>
          </a:p>
        </c:txPr>
        <c:crossAx val="77114752"/>
        <c:crosses val="autoZero"/>
        <c:auto val="1"/>
        <c:lblAlgn val="ctr"/>
        <c:lblOffset val="100"/>
        <c:noMultiLvlLbl val="0"/>
      </c:catAx>
      <c:valAx>
        <c:axId val="77114752"/>
        <c:scaling>
          <c:orientation val="minMax"/>
        </c:scaling>
        <c:delete val="0"/>
        <c:axPos val="l"/>
        <c:majorGridlines/>
        <c:numFmt formatCode="General" sourceLinked="1"/>
        <c:majorTickMark val="out"/>
        <c:minorTickMark val="none"/>
        <c:tickLblPos val="nextTo"/>
        <c:txPr>
          <a:bodyPr/>
          <a:lstStyle/>
          <a:p>
            <a:pPr>
              <a:defRPr>
                <a:solidFill>
                  <a:schemeClr val="bg1"/>
                </a:solidFill>
              </a:defRPr>
            </a:pPr>
            <a:endParaRPr lang="en-US"/>
          </a:p>
        </c:txPr>
        <c:crossAx val="77113216"/>
        <c:crosses val="autoZero"/>
        <c:crossBetween val="between"/>
      </c:valAx>
      <c:spPr>
        <a:gradFill>
          <a:gsLst>
            <a:gs pos="0">
              <a:srgbClr val="5E9EFF"/>
            </a:gs>
            <a:gs pos="39999">
              <a:srgbClr val="85C2FF"/>
            </a:gs>
            <a:gs pos="70000">
              <a:srgbClr val="C4D6EB"/>
            </a:gs>
            <a:gs pos="100000">
              <a:srgbClr val="FFEBFA"/>
            </a:gs>
          </a:gsLst>
          <a:lin ang="5400000" scaled="0"/>
        </a:gradFill>
      </c:spPr>
    </c:plotArea>
    <c:legend>
      <c:legendPos val="r"/>
      <c:overlay val="0"/>
      <c:txPr>
        <a:bodyPr/>
        <a:lstStyle/>
        <a:p>
          <a:pPr>
            <a:defRPr>
              <a:solidFill>
                <a:schemeClr val="bg1"/>
              </a:solidFill>
            </a:defRPr>
          </a:pPr>
          <a:endParaRPr lang="en-US"/>
        </a:p>
      </c:txPr>
    </c:legend>
    <c:plotVisOnly val="1"/>
    <c:dispBlanksAs val="gap"/>
    <c:showDLblsOverMax val="0"/>
  </c:chart>
  <c:spPr>
    <a:solidFill>
      <a:schemeClr val="tx2">
        <a:lumMod val="75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pivotSource>
    <c:name>[Book1 (Autosaved).xlsx]KPI5!PivotTable2</c:name>
    <c:fmtId val="5"/>
  </c:pivotSource>
  <c:chart>
    <c:title>
      <c:tx>
        <c:rich>
          <a:bodyPr/>
          <a:lstStyle/>
          <a:p>
            <a:pPr>
              <a:defRPr/>
            </a:pPr>
            <a:r>
              <a:rPr lang="en-IN" sz="1400">
                <a:solidFill>
                  <a:schemeClr val="bg1"/>
                </a:solidFill>
              </a:rPr>
              <a:t>Home ownership Vs last payment date stats</a:t>
            </a:r>
            <a:endParaRPr lang="en-US" sz="1400">
              <a:solidFill>
                <a:schemeClr val="bg1"/>
              </a:solidFill>
            </a:endParaRPr>
          </a:p>
        </c:rich>
      </c:tx>
      <c:overlay val="0"/>
    </c:title>
    <c:autoTitleDeleted val="0"/>
    <c:pivotFmts>
      <c:pivotFmt>
        <c:idx val="0"/>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marker>
          <c:symbol val="none"/>
        </c:marker>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marker>
          <c:symbol val="none"/>
        </c:marker>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marker>
          <c:symbol val="none"/>
        </c:marker>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marker>
          <c:symbol val="none"/>
        </c:marker>
        <c:dLbl>
          <c:idx val="0"/>
          <c:spPr/>
          <c:txPr>
            <a:bodyPr rot="-5400000" vert="horz"/>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'KPI5'!$B$3:$B$4</c:f>
              <c:strCache>
                <c:ptCount val="1"/>
                <c:pt idx="0">
                  <c:v>MORTGAGE</c:v>
                </c:pt>
              </c:strCache>
            </c:strRef>
          </c:tx>
          <c:invertIfNegative val="0"/>
          <c:dLbls>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'KPI5'!$B$5:$B$17</c:f>
              <c:numCache>
                <c:formatCode>General</c:formatCode>
                <c:ptCount val="12"/>
                <c:pt idx="0">
                  <c:v>1000</c:v>
                </c:pt>
                <c:pt idx="1">
                  <c:v>970</c:v>
                </c:pt>
                <c:pt idx="2">
                  <c:v>1163</c:v>
                </c:pt>
                <c:pt idx="3">
                  <c:v>1210</c:v>
                </c:pt>
                <c:pt idx="4">
                  <c:v>1390</c:v>
                </c:pt>
                <c:pt idx="5">
                  <c:v>1514</c:v>
                </c:pt>
                <c:pt idx="6">
                  <c:v>1591</c:v>
                </c:pt>
                <c:pt idx="7">
                  <c:v>1628</c:v>
                </c:pt>
                <c:pt idx="8">
                  <c:v>1724</c:v>
                </c:pt>
                <c:pt idx="9">
                  <c:v>1860</c:v>
                </c:pt>
                <c:pt idx="10">
                  <c:v>1834</c:v>
                </c:pt>
                <c:pt idx="11">
                  <c:v>1761</c:v>
                </c:pt>
              </c:numCache>
            </c:numRef>
          </c:val>
          <c:extLst>
            <c:ext xmlns:c16="http://schemas.microsoft.com/office/drawing/2014/chart" uri="{C3380CC4-5D6E-409C-BE32-E72D297353CC}">
              <c16:uniqueId val="{00000000-88B1-4B55-B132-EAC29F000934}"/>
            </c:ext>
          </c:extLst>
        </c:ser>
        <c:ser>
          <c:idx val="1"/>
          <c:order val="1"/>
          <c:tx>
            <c:strRef>
              <c:f>'KPI5'!$C$3:$C$4</c:f>
              <c:strCache>
                <c:ptCount val="1"/>
                <c:pt idx="0">
                  <c:v>OTHER</c:v>
                </c:pt>
              </c:strCache>
            </c:strRef>
          </c:tx>
          <c:invertIfNegative val="0"/>
          <c:dLbls>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'KPI5'!$C$5:$C$17</c:f>
              <c:numCache>
                <c:formatCode>General</c:formatCode>
                <c:ptCount val="12"/>
                <c:pt idx="0">
                  <c:v>8</c:v>
                </c:pt>
                <c:pt idx="1">
                  <c:v>8</c:v>
                </c:pt>
                <c:pt idx="2">
                  <c:v>8</c:v>
                </c:pt>
                <c:pt idx="3">
                  <c:v>12</c:v>
                </c:pt>
                <c:pt idx="4">
                  <c:v>8</c:v>
                </c:pt>
                <c:pt idx="5">
                  <c:v>6</c:v>
                </c:pt>
                <c:pt idx="6">
                  <c:v>14</c:v>
                </c:pt>
                <c:pt idx="7">
                  <c:v>5</c:v>
                </c:pt>
                <c:pt idx="8">
                  <c:v>10</c:v>
                </c:pt>
                <c:pt idx="9">
                  <c:v>7</c:v>
                </c:pt>
                <c:pt idx="10">
                  <c:v>6</c:v>
                </c:pt>
                <c:pt idx="11">
                  <c:v>6</c:v>
                </c:pt>
              </c:numCache>
            </c:numRef>
          </c:val>
          <c:extLst>
            <c:ext xmlns:c16="http://schemas.microsoft.com/office/drawing/2014/chart" uri="{C3380CC4-5D6E-409C-BE32-E72D297353CC}">
              <c16:uniqueId val="{00000001-88B1-4B55-B132-EAC29F000934}"/>
            </c:ext>
          </c:extLst>
        </c:ser>
        <c:ser>
          <c:idx val="2"/>
          <c:order val="2"/>
          <c:tx>
            <c:strRef>
              <c:f>'KPI5'!$D$3:$D$4</c:f>
              <c:strCache>
                <c:ptCount val="1"/>
                <c:pt idx="0">
                  <c:v>OWN</c:v>
                </c:pt>
              </c:strCache>
            </c:strRef>
          </c:tx>
          <c:invertIfNegative val="0"/>
          <c:dLbls>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'KPI5'!$D$5:$D$17</c:f>
              <c:numCache>
                <c:formatCode>General</c:formatCode>
                <c:ptCount val="12"/>
                <c:pt idx="0">
                  <c:v>200</c:v>
                </c:pt>
                <c:pt idx="1">
                  <c:v>187</c:v>
                </c:pt>
                <c:pt idx="2">
                  <c:v>203</c:v>
                </c:pt>
                <c:pt idx="3">
                  <c:v>186</c:v>
                </c:pt>
                <c:pt idx="4">
                  <c:v>224</c:v>
                </c:pt>
                <c:pt idx="5">
                  <c:v>240</c:v>
                </c:pt>
                <c:pt idx="6">
                  <c:v>252</c:v>
                </c:pt>
                <c:pt idx="7">
                  <c:v>241</c:v>
                </c:pt>
                <c:pt idx="8">
                  <c:v>268</c:v>
                </c:pt>
                <c:pt idx="9">
                  <c:v>315</c:v>
                </c:pt>
                <c:pt idx="10">
                  <c:v>332</c:v>
                </c:pt>
                <c:pt idx="11">
                  <c:v>405</c:v>
                </c:pt>
              </c:numCache>
            </c:numRef>
          </c:val>
          <c:extLst>
            <c:ext xmlns:c16="http://schemas.microsoft.com/office/drawing/2014/chart" uri="{C3380CC4-5D6E-409C-BE32-E72D297353CC}">
              <c16:uniqueId val="{00000002-88B1-4B55-B132-EAC29F000934}"/>
            </c:ext>
          </c:extLst>
        </c:ser>
        <c:ser>
          <c:idx val="3"/>
          <c:order val="3"/>
          <c:tx>
            <c:strRef>
              <c:f>'KPI5'!$E$3:$E$4</c:f>
              <c:strCache>
                <c:ptCount val="1"/>
                <c:pt idx="0">
                  <c:v>RENT</c:v>
                </c:pt>
              </c:strCache>
            </c:strRef>
          </c:tx>
          <c:invertIfNegative val="0"/>
          <c:dLbls>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'KPI5'!$E$5:$E$17</c:f>
              <c:numCache>
                <c:formatCode>General</c:formatCode>
                <c:ptCount val="12"/>
                <c:pt idx="0">
                  <c:v>1168</c:v>
                </c:pt>
                <c:pt idx="1">
                  <c:v>1189</c:v>
                </c:pt>
                <c:pt idx="2">
                  <c:v>1312</c:v>
                </c:pt>
                <c:pt idx="3">
                  <c:v>1421</c:v>
                </c:pt>
                <c:pt idx="4">
                  <c:v>1371</c:v>
                </c:pt>
                <c:pt idx="5">
                  <c:v>1510</c:v>
                </c:pt>
                <c:pt idx="6">
                  <c:v>1611</c:v>
                </c:pt>
                <c:pt idx="7">
                  <c:v>1639</c:v>
                </c:pt>
                <c:pt idx="8">
                  <c:v>1638</c:v>
                </c:pt>
                <c:pt idx="9">
                  <c:v>1744</c:v>
                </c:pt>
                <c:pt idx="10">
                  <c:v>1986</c:v>
                </c:pt>
                <c:pt idx="11">
                  <c:v>2258</c:v>
                </c:pt>
              </c:numCache>
            </c:numRef>
          </c:val>
          <c:extLst>
            <c:ext xmlns:c16="http://schemas.microsoft.com/office/drawing/2014/chart" uri="{C3380CC4-5D6E-409C-BE32-E72D297353CC}">
              <c16:uniqueId val="{00000003-88B1-4B55-B132-EAC29F000934}"/>
            </c:ext>
          </c:extLst>
        </c:ser>
        <c:dLbls>
          <c:showLegendKey val="0"/>
          <c:showVal val="1"/>
          <c:showCatName val="0"/>
          <c:showSerName val="0"/>
          <c:showPercent val="0"/>
          <c:showBubbleSize val="0"/>
        </c:dLbls>
        <c:gapWidth val="150"/>
        <c:shape val="cylinder"/>
        <c:axId val="94753536"/>
        <c:axId val="105381248"/>
        <c:axId val="0"/>
      </c:bar3DChart>
      <c:catAx>
        <c:axId val="94753536"/>
        <c:scaling>
          <c:orientation val="minMax"/>
        </c:scaling>
        <c:delete val="0"/>
        <c:axPos val="b"/>
        <c:numFmt formatCode="General" sourceLinked="0"/>
        <c:majorTickMark val="out"/>
        <c:minorTickMark val="none"/>
        <c:tickLblPos val="nextTo"/>
        <c:crossAx val="105381248"/>
        <c:crosses val="autoZero"/>
        <c:auto val="1"/>
        <c:lblAlgn val="ctr"/>
        <c:lblOffset val="100"/>
        <c:noMultiLvlLbl val="0"/>
      </c:catAx>
      <c:valAx>
        <c:axId val="105381248"/>
        <c:scaling>
          <c:orientation val="minMax"/>
        </c:scaling>
        <c:delete val="0"/>
        <c:axPos val="l"/>
        <c:majorGridlines/>
        <c:numFmt formatCode="General" sourceLinked="1"/>
        <c:majorTickMark val="out"/>
        <c:minorTickMark val="none"/>
        <c:tickLblPos val="nextTo"/>
        <c:crossAx val="94753536"/>
        <c:crosses val="autoZero"/>
        <c:crossBetween val="between"/>
      </c:valAx>
    </c:plotArea>
    <c:legend>
      <c:legendPos val="r"/>
      <c:overlay val="0"/>
    </c:legend>
    <c:plotVisOnly val="1"/>
    <c:dispBlanksAs val="gap"/>
    <c:showDLblsOverMax val="0"/>
  </c:chart>
  <c:spPr>
    <a:solidFill>
      <a:schemeClr val="tx2">
        <a:lumMod val="75000"/>
      </a:schemeClr>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pPr/>
              <a:t>1/12/2025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pPr/>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pPr/>
              <a:t>1/12/2025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pPr/>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16</a:t>
            </a:fld>
            <a:endParaRPr lang="en-US" altLang="zh-CN" noProof="0" dirty="0"/>
          </a:p>
        </p:txBody>
      </p:sp>
    </p:spTree>
    <p:extLst>
      <p:ext uri="{BB962C8B-B14F-4D97-AF65-F5344CB8AC3E}">
        <p14:creationId xmlns:p14="http://schemas.microsoft.com/office/powerpoint/2010/main" val="229600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17</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18</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2</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pPr/>
              <a:t>4</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7</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8</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pPr/>
              <a:t>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Bank Loan Analytics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2246734" cy="760288"/>
          </a:xfrm>
        </p:spPr>
        <p:txBody>
          <a:bodyPr/>
          <a:lstStyle/>
          <a:p>
            <a:r>
              <a:rPr lang="en-US" dirty="0"/>
              <a:t>Presented by </a:t>
            </a:r>
            <a:r>
              <a:rPr lang="en-US" b="1" i="1" dirty="0">
                <a:solidFill>
                  <a:schemeClr val="accent1">
                    <a:lumMod val="75000"/>
                  </a:schemeClr>
                </a:solidFill>
              </a:rPr>
              <a:t>Group6</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tretch>
            <a:fillRect/>
          </a:stretch>
        </p:blipFill>
        <p:spPr>
          <a:xfrm>
            <a:off x="6742557" y="1800225"/>
            <a:ext cx="4405503" cy="3241571"/>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99CCFF">
              <a:alpha val="50196"/>
            </a:srgbClr>
          </a:solid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
        <p:nvSpPr>
          <p:cNvPr id="19" name="Rectangle 18"/>
          <p:cNvSpPr/>
          <p:nvPr/>
        </p:nvSpPr>
        <p:spPr>
          <a:xfrm>
            <a:off x="863600" y="1036320"/>
            <a:ext cx="10350500" cy="5035296"/>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Excel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Power BI Dashboard</a:t>
            </a:r>
          </a:p>
        </p:txBody>
      </p:sp>
      <p:sp>
        <p:nvSpPr>
          <p:cNvPr id="6" name="Rectangle 5"/>
          <p:cNvSpPr/>
          <p:nvPr/>
        </p:nvSpPr>
        <p:spPr>
          <a:xfrm>
            <a:off x="146304" y="1182624"/>
            <a:ext cx="6059424" cy="38648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03264" y="2889504"/>
            <a:ext cx="5675376" cy="3822192"/>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12</a:t>
            </a:fld>
            <a:endParaRPr lang="en-US" altLang="zh-CN" noProof="0" dirty="0"/>
          </a:p>
        </p:txBody>
      </p:sp>
      <p:sp>
        <p:nvSpPr>
          <p:cNvPr id="19" name="Rectangle 18"/>
          <p:cNvSpPr/>
          <p:nvPr/>
        </p:nvSpPr>
        <p:spPr>
          <a:xfrm>
            <a:off x="673100" y="1036320"/>
            <a:ext cx="10693400" cy="5035296"/>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Tableau Dashboard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13</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SQL</a:t>
            </a:r>
          </a:p>
        </p:txBody>
      </p:sp>
      <p:sp>
        <p:nvSpPr>
          <p:cNvPr id="8" name="Rectangle 7"/>
          <p:cNvSpPr/>
          <p:nvPr/>
        </p:nvSpPr>
        <p:spPr>
          <a:xfrm>
            <a:off x="1003300" y="1587500"/>
            <a:ext cx="4914900" cy="42037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73800" y="1600200"/>
            <a:ext cx="4953000" cy="41783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90600" y="1244600"/>
            <a:ext cx="4927600"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p:cNvSpPr txBox="1"/>
          <p:nvPr/>
        </p:nvSpPr>
        <p:spPr>
          <a:xfrm>
            <a:off x="1003300" y="1155701"/>
            <a:ext cx="4953000" cy="369332"/>
          </a:xfrm>
          <a:prstGeom prst="rect">
            <a:avLst/>
          </a:prstGeom>
        </p:spPr>
        <p:txBody>
          <a:bodyPr wrap="square" rtlCol="0">
            <a:spAutoFit/>
          </a:bodyPr>
          <a:lstStyle/>
          <a:p>
            <a:pPr algn="ctr"/>
            <a:r>
              <a:rPr lang="en-IN" dirty="0">
                <a:latin typeface="Arial" pitchFamily="34" charset="0"/>
                <a:cs typeface="Arial" pitchFamily="34" charset="0"/>
              </a:rPr>
              <a:t>Year wise loan amount Stats</a:t>
            </a:r>
          </a:p>
        </p:txBody>
      </p:sp>
      <p:sp>
        <p:nvSpPr>
          <p:cNvPr id="12" name="TextBox 11"/>
          <p:cNvSpPr txBox="1"/>
          <p:nvPr/>
        </p:nvSpPr>
        <p:spPr>
          <a:xfrm>
            <a:off x="6261100" y="1168401"/>
            <a:ext cx="4953000" cy="369332"/>
          </a:xfrm>
          <a:prstGeom prst="rect">
            <a:avLst/>
          </a:prstGeom>
        </p:spPr>
        <p:txBody>
          <a:bodyPr wrap="square" rtlCol="0">
            <a:spAutoFit/>
          </a:bodyPr>
          <a:lstStyle/>
          <a:p>
            <a:pPr algn="ctr"/>
            <a:r>
              <a:rPr lang="en-US" dirty="0">
                <a:latin typeface="Arial" pitchFamily="34" charset="0"/>
                <a:cs typeface="Arial" pitchFamily="34" charset="0"/>
              </a:rPr>
              <a:t>Grade and sub grade wise revol_bal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14</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SQL</a:t>
            </a:r>
          </a:p>
        </p:txBody>
      </p:sp>
      <p:sp>
        <p:nvSpPr>
          <p:cNvPr id="7" name="Rectangle 6"/>
          <p:cNvSpPr/>
          <p:nvPr/>
        </p:nvSpPr>
        <p:spPr>
          <a:xfrm>
            <a:off x="787400" y="1498600"/>
            <a:ext cx="5334000" cy="42926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0000" y="1485900"/>
            <a:ext cx="4953000" cy="42926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50000" y="1104901"/>
            <a:ext cx="4991100" cy="369332"/>
          </a:xfrm>
          <a:prstGeom prst="rect">
            <a:avLst/>
          </a:prstGeom>
        </p:spPr>
        <p:txBody>
          <a:bodyPr wrap="square" rtlCol="0">
            <a:spAutoFit/>
          </a:bodyPr>
          <a:lstStyle/>
          <a:p>
            <a:pPr marL="342900" indent="-342900" algn="ctr"/>
            <a:r>
              <a:rPr lang="en-US" dirty="0">
                <a:latin typeface="Arial" pitchFamily="34" charset="0"/>
                <a:cs typeface="Arial" pitchFamily="34" charset="0"/>
              </a:rPr>
              <a:t>Home ownership Vs last payment date stats</a:t>
            </a:r>
          </a:p>
        </p:txBody>
      </p:sp>
      <p:sp>
        <p:nvSpPr>
          <p:cNvPr id="10" name="TextBox 9"/>
          <p:cNvSpPr txBox="1"/>
          <p:nvPr/>
        </p:nvSpPr>
        <p:spPr>
          <a:xfrm>
            <a:off x="927100" y="1092201"/>
            <a:ext cx="5346700" cy="369332"/>
          </a:xfrm>
          <a:prstGeom prst="rect">
            <a:avLst/>
          </a:prstGeom>
        </p:spPr>
        <p:txBody>
          <a:bodyPr wrap="square" rtlCol="0">
            <a:spAutoFit/>
          </a:bodyPr>
          <a:lstStyle/>
          <a:p>
            <a:pPr marL="342900" indent="-342900" algn="ctr"/>
            <a:r>
              <a:rPr lang="en-IN" dirty="0">
                <a:latin typeface="Arial" pitchFamily="34" charset="0"/>
                <a:cs typeface="Arial" pitchFamily="34" charset="0"/>
              </a:rPr>
              <a:t>Total Payment for Verified Vs Non Verified Status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p:cNvSpPr>
            <a:spLocks noGrp="1"/>
          </p:cNvSpPr>
          <p:nvPr>
            <p:ph type="ftr" sz="quarter" idx="54"/>
          </p:nvPr>
        </p:nvSpPr>
        <p:spPr/>
        <p:txBody>
          <a:bodyPr/>
          <a:lstStyle/>
          <a:p>
            <a:r>
              <a:rPr lang="en-US" altLang="zh-CN" dirty="0"/>
              <a:t>Bank Analytics</a:t>
            </a:r>
            <a:endParaRPr lang="en-US" dirty="0"/>
          </a:p>
        </p:txBody>
      </p:sp>
      <p:sp>
        <p:nvSpPr>
          <p:cNvPr id="14" name="Slide Number Placeholder 13"/>
          <p:cNvSpPr>
            <a:spLocks noGrp="1"/>
          </p:cNvSpPr>
          <p:nvPr>
            <p:ph type="sldNum" sz="quarter" idx="55"/>
          </p:nvPr>
        </p:nvSpPr>
        <p:spPr/>
        <p:txBody>
          <a:bodyPr/>
          <a:lstStyle/>
          <a:p>
            <a:fld id="{47FEACEE-25B4-4A2D-B147-27296E36371D}" type="slidenum">
              <a:rPr lang="en-US" altLang="zh-CN" noProof="0" smtClean="0"/>
              <a:pPr/>
              <a:t>15</a:t>
            </a:fld>
            <a:endParaRPr lang="en-US" altLang="zh-CN" noProof="0" dirty="0"/>
          </a:p>
        </p:txBody>
      </p:sp>
      <p:sp>
        <p:nvSpPr>
          <p:cNvPr id="20" name="TextBox 19"/>
          <p:cNvSpPr txBox="1"/>
          <p:nvPr/>
        </p:nvSpPr>
        <p:spPr>
          <a:xfrm>
            <a:off x="4218432" y="377952"/>
            <a:ext cx="3572256" cy="461665"/>
          </a:xfrm>
          <a:prstGeom prst="rect">
            <a:avLst/>
          </a:prstGeom>
        </p:spPr>
        <p:txBody>
          <a:bodyPr wrap="square" rtlCol="0">
            <a:spAutoFit/>
          </a:bodyPr>
          <a:lstStyle/>
          <a:p>
            <a:pPr marL="0" indent="0" algn="ctr">
              <a:lnSpc>
                <a:spcPct val="100000"/>
              </a:lnSpc>
              <a:spcBef>
                <a:spcPts val="0"/>
              </a:spcBef>
              <a:buFontTx/>
              <a:buNone/>
            </a:pPr>
            <a:r>
              <a:rPr lang="en-US" sz="2400" b="1" dirty="0">
                <a:solidFill>
                  <a:srgbClr val="002060"/>
                </a:solidFill>
                <a:latin typeface="Times New Roman" pitchFamily="18" charset="0"/>
                <a:ea typeface="微软雅黑"/>
                <a:cs typeface="Times New Roman" pitchFamily="18" charset="0"/>
              </a:rPr>
              <a:t>SQL</a:t>
            </a:r>
          </a:p>
        </p:txBody>
      </p:sp>
      <p:sp>
        <p:nvSpPr>
          <p:cNvPr id="8" name="Rectangle 7"/>
          <p:cNvSpPr/>
          <p:nvPr/>
        </p:nvSpPr>
        <p:spPr>
          <a:xfrm>
            <a:off x="609600" y="1346155"/>
            <a:ext cx="4929051" cy="4365227"/>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1787" y="976823"/>
            <a:ext cx="4991100" cy="369332"/>
          </a:xfrm>
          <a:prstGeom prst="rect">
            <a:avLst/>
          </a:prstGeom>
        </p:spPr>
        <p:txBody>
          <a:bodyPr wrap="square" rtlCol="0">
            <a:spAutoFit/>
          </a:bodyPr>
          <a:lstStyle/>
          <a:p>
            <a:pPr marL="342900" indent="-342900" algn="ctr"/>
            <a:r>
              <a:rPr lang="en-IN" dirty="0">
                <a:latin typeface="Arial" pitchFamily="34" charset="0"/>
                <a:cs typeface="Arial" pitchFamily="34" charset="0"/>
              </a:rPr>
              <a:t>State wise and month wise loan status</a:t>
            </a:r>
          </a:p>
        </p:txBody>
      </p:sp>
      <p:pic>
        <p:nvPicPr>
          <p:cNvPr id="3" name="Picture 2">
            <a:extLst>
              <a:ext uri="{FF2B5EF4-FFF2-40B4-BE49-F238E27FC236}">
                <a16:creationId xmlns:a16="http://schemas.microsoft.com/office/drawing/2014/main" id="{A8D46B6F-9427-5488-C18F-73862BA1B771}"/>
              </a:ext>
            </a:extLst>
          </p:cNvPr>
          <p:cNvPicPr>
            <a:picLocks noChangeAspect="1"/>
          </p:cNvPicPr>
          <p:nvPr/>
        </p:nvPicPr>
        <p:blipFill>
          <a:blip r:embed="rId3"/>
          <a:stretch>
            <a:fillRect/>
          </a:stretch>
        </p:blipFill>
        <p:spPr>
          <a:xfrm>
            <a:off x="5799809" y="1346155"/>
            <a:ext cx="6026430" cy="4365227"/>
          </a:xfrm>
          <a:prstGeom prst="rect">
            <a:avLst/>
          </a:prstGeom>
        </p:spPr>
      </p:pic>
      <p:sp>
        <p:nvSpPr>
          <p:cNvPr id="5" name="TextBox 4">
            <a:extLst>
              <a:ext uri="{FF2B5EF4-FFF2-40B4-BE49-F238E27FC236}">
                <a16:creationId xmlns:a16="http://schemas.microsoft.com/office/drawing/2014/main" id="{A78331E5-3E61-59D9-00C1-B62411F8CF13}"/>
              </a:ext>
            </a:extLst>
          </p:cNvPr>
          <p:cNvSpPr txBox="1"/>
          <p:nvPr/>
        </p:nvSpPr>
        <p:spPr>
          <a:xfrm>
            <a:off x="7402286" y="944253"/>
            <a:ext cx="3422468" cy="369332"/>
          </a:xfrm>
          <a:prstGeom prst="rect">
            <a:avLst/>
          </a:prstGeom>
        </p:spPr>
        <p:txBody>
          <a:bodyPr wrap="square" rtlCol="0">
            <a:spAutoFit/>
          </a:bodyPr>
          <a:lstStyle/>
          <a:p>
            <a:pPr marL="0" indent="0" algn="ctr">
              <a:lnSpc>
                <a:spcPct val="100000"/>
              </a:lnSpc>
              <a:spcBef>
                <a:spcPts val="0"/>
              </a:spcBef>
              <a:buFontTx/>
              <a:buNone/>
            </a:pPr>
            <a:r>
              <a:rPr lang="en-IN" sz="1800" dirty="0">
                <a:latin typeface="Arial" panose="020B0604020202020204" pitchFamily="34" charset="0"/>
                <a:ea typeface="微软雅黑"/>
                <a:cs typeface="Arial" panose="020B0604020202020204" pitchFamily="34" charset="0"/>
              </a:rPr>
              <a:t>Totals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270500" y="1473200"/>
            <a:ext cx="6159500" cy="37719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anchor="t"/>
          <a:lstStyle/>
          <a:p>
            <a:r>
              <a:rPr lang="en-US" sz="1800" dirty="0">
                <a:latin typeface="Arial" pitchFamily="34" charset="0"/>
                <a:cs typeface="Arial" pitchFamily="34" charset="0"/>
              </a:rPr>
              <a:t>Challenges </a:t>
            </a:r>
            <a:br>
              <a:rPr lang="en-US" sz="1400" dirty="0">
                <a:latin typeface="Arial" pitchFamily="34" charset="0"/>
                <a:cs typeface="Arial" pitchFamily="34" charset="0"/>
              </a:rPr>
            </a:br>
            <a:br>
              <a:rPr lang="en-US" sz="1400" dirty="0">
                <a:latin typeface="Arial" pitchFamily="34" charset="0"/>
                <a:cs typeface="Arial" pitchFamily="34" charset="0"/>
              </a:rPr>
            </a:br>
            <a:r>
              <a:rPr lang="en-US" sz="1400" dirty="0">
                <a:latin typeface="Arial" pitchFamily="34" charset="0"/>
                <a:cs typeface="Arial" pitchFamily="34" charset="0"/>
              </a:rPr>
              <a:t>Data Inconsistencies and Formatting Differences</a:t>
            </a:r>
            <a:br>
              <a:rPr lang="en-US" sz="1400" dirty="0">
                <a:latin typeface="Arial" pitchFamily="34" charset="0"/>
                <a:cs typeface="Arial" pitchFamily="34" charset="0"/>
              </a:rPr>
            </a:br>
            <a:r>
              <a:rPr lang="en-US" sz="1300" b="0" dirty="0">
                <a:latin typeface="Arial" pitchFamily="34" charset="0"/>
                <a:cs typeface="Arial" pitchFamily="34" charset="0"/>
              </a:rPr>
              <a:t>The two files have inconsistencies in data formats, naming conventions, and data types (e.g., date formats, currency notations, and numerical formatting).</a:t>
            </a:r>
            <a:br>
              <a:rPr lang="en-US" sz="1400" b="0" dirty="0">
                <a:latin typeface="Arial" pitchFamily="34" charset="0"/>
                <a:cs typeface="Arial" pitchFamily="34" charset="0"/>
              </a:rPr>
            </a:br>
            <a:br>
              <a:rPr lang="en-US" sz="1400" b="0" dirty="0">
                <a:latin typeface="Arial" pitchFamily="34" charset="0"/>
                <a:cs typeface="Arial" pitchFamily="34" charset="0"/>
              </a:rPr>
            </a:br>
            <a:r>
              <a:rPr lang="en-US" sz="1400" dirty="0">
                <a:latin typeface="Arial" pitchFamily="34" charset="0"/>
                <a:cs typeface="Arial" pitchFamily="34" charset="0"/>
              </a:rPr>
              <a:t>Duplicate or Missing Records</a:t>
            </a:r>
            <a:br>
              <a:rPr lang="en-US" sz="1400" dirty="0">
                <a:latin typeface="Arial" pitchFamily="34" charset="0"/>
                <a:cs typeface="Arial" pitchFamily="34" charset="0"/>
              </a:rPr>
            </a:br>
            <a:r>
              <a:rPr lang="en-US" sz="1300" b="0" dirty="0">
                <a:latin typeface="Arial" pitchFamily="34" charset="0"/>
                <a:cs typeface="Arial" pitchFamily="34" charset="0"/>
              </a:rPr>
              <a:t>Duplicate entries or missing records between the files lead to data inaccuracies if not properly managed. </a:t>
            </a:r>
            <a:br>
              <a:rPr lang="en-US" sz="1300" b="0" dirty="0">
                <a:latin typeface="Arial" pitchFamily="34" charset="0"/>
                <a:cs typeface="Arial" pitchFamily="34" charset="0"/>
              </a:rPr>
            </a:br>
            <a:br>
              <a:rPr lang="en-US" sz="1400" b="0" dirty="0">
                <a:latin typeface="Arial" pitchFamily="34" charset="0"/>
                <a:cs typeface="Arial" pitchFamily="34" charset="0"/>
              </a:rPr>
            </a:br>
            <a:r>
              <a:rPr lang="en-US" sz="1400" dirty="0">
                <a:latin typeface="Arial" pitchFamily="34" charset="0"/>
                <a:cs typeface="Arial" pitchFamily="34" charset="0"/>
              </a:rPr>
              <a:t>Different Data Structures and Columns</a:t>
            </a:r>
            <a:r>
              <a:rPr lang="en-US" sz="1400" b="0" dirty="0">
                <a:latin typeface="Arial" pitchFamily="34" charset="0"/>
                <a:cs typeface="Arial" pitchFamily="34" charset="0"/>
              </a:rPr>
              <a:t>	</a:t>
            </a:r>
            <a:br>
              <a:rPr lang="en-US" sz="1400" b="0" dirty="0">
                <a:latin typeface="Arial" pitchFamily="34" charset="0"/>
                <a:cs typeface="Arial" pitchFamily="34" charset="0"/>
              </a:rPr>
            </a:br>
            <a:r>
              <a:rPr lang="en-US" sz="1300" b="0" dirty="0">
                <a:latin typeface="Arial" pitchFamily="34" charset="0"/>
                <a:cs typeface="Arial" pitchFamily="34" charset="0"/>
              </a:rPr>
              <a:t>The sheets may have differing structures, with unique columns in each file or mismatched naming conventions for similar fields (e.g., one file may use "Loan Amount" while the other uses "Principal").</a:t>
            </a:r>
            <a:br>
              <a:rPr lang="en-US" sz="1400" b="0" dirty="0">
                <a:latin typeface="Arial" pitchFamily="34" charset="0"/>
                <a:cs typeface="Arial" pitchFamily="34" charset="0"/>
              </a:rPr>
            </a:br>
            <a:br>
              <a:rPr lang="en-US" sz="1400" b="0" dirty="0">
                <a:latin typeface="Arial" pitchFamily="34" charset="0"/>
                <a:cs typeface="Arial" pitchFamily="34" charset="0"/>
              </a:rPr>
            </a:br>
            <a:r>
              <a:rPr lang="en-US" sz="1400" dirty="0">
                <a:latin typeface="Arial" pitchFamily="34" charset="0"/>
                <a:cs typeface="Arial" pitchFamily="34" charset="0"/>
              </a:rPr>
              <a:t>Complex Merging and Joining Criteria</a:t>
            </a:r>
            <a:br>
              <a:rPr lang="en-US" sz="1400" dirty="0">
                <a:latin typeface="Arial" pitchFamily="34" charset="0"/>
                <a:cs typeface="Arial" pitchFamily="34" charset="0"/>
              </a:rPr>
            </a:br>
            <a:r>
              <a:rPr lang="en-US" sz="1300" b="0" dirty="0">
                <a:latin typeface="Arial" pitchFamily="34" charset="0"/>
                <a:cs typeface="Arial" pitchFamily="34" charset="0"/>
              </a:rPr>
              <a:t>Consolidating data require complex joins, particularly if there isn’t a single common identifier for each record (e.g., combining data based on multiple fields like customer ID, account ID, and date).</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altLang="zh-CN" dirty="0"/>
              <a:t>Bank Analytics</a:t>
            </a: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16</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2497489"/>
            <a:ext cx="4410173" cy="715612"/>
          </a:xfrm>
        </p:spPr>
        <p:txBody>
          <a:bodyPr/>
          <a:lstStyle/>
          <a:p>
            <a:r>
              <a:rPr lang="en-US" altLang="zh-CN" dirty="0"/>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3253120"/>
            <a:ext cx="4959822" cy="2347580"/>
          </a:xfrm>
        </p:spPr>
        <p:txBody>
          <a:bodyPr/>
          <a:lstStyle/>
          <a:p>
            <a:pPr algn="just"/>
            <a:r>
              <a:rPr lang="en-US" sz="1400" dirty="0">
                <a:latin typeface="Times New Roman" pitchFamily="18" charset="0"/>
                <a:cs typeface="Times New Roman" pitchFamily="18" charset="0"/>
              </a:rPr>
              <a:t>The insights derived from the data indicate that loan activity is highly influenced by seasonal and regional factors, as well as customer verification and credit grade status. By aligning resources with quarterly demand, focusing on high-potential regions, encouraging verification, and implementing risk management strategies for high-balance customers, the bank can optimize its operations, mitigate risk, and enhance customer satisfaction. Targeted marketing, resource planning, and tailored financial products will help the bank to expand its market presence and strengthen its loan portfolio over time.</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ltLang="zh-CN" dirty="0"/>
              <a:t>Bank Analytics</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Arial Black" pitchFamily="34" charset="0"/>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
        <p:nvSpPr>
          <p:cNvPr id="8" name="TextBox 7"/>
          <p:cNvSpPr txBox="1"/>
          <p:nvPr/>
        </p:nvSpPr>
        <p:spPr>
          <a:xfrm>
            <a:off x="8572500" y="3873500"/>
            <a:ext cx="3213100" cy="1754326"/>
          </a:xfrm>
          <a:prstGeom prst="rect">
            <a:avLst/>
          </a:prstGeom>
        </p:spPr>
        <p:txBody>
          <a:bodyPr wrap="square" rtlCol="0">
            <a:spAutoFit/>
          </a:bodyPr>
          <a:lstStyle/>
          <a:p>
            <a:r>
              <a:rPr lang="en-US" dirty="0">
                <a:latin typeface="Posterama" panose="020B0504020200020000" pitchFamily="34" charset="0"/>
                <a:ea typeface="微软雅黑"/>
                <a:cs typeface="Posterama" panose="020B0504020200020000" pitchFamily="34" charset="0"/>
              </a:rPr>
              <a:t>Presented by</a:t>
            </a:r>
          </a:p>
          <a:p>
            <a:pPr lvl="1"/>
            <a:r>
              <a:rPr lang="en-US" dirty="0">
                <a:latin typeface="Posterama" panose="020B0504020200020000" pitchFamily="34" charset="0"/>
                <a:ea typeface="微软雅黑"/>
                <a:cs typeface="Posterama" panose="020B0504020200020000" pitchFamily="34" charset="0"/>
              </a:rPr>
              <a:t>Asumithra. C, </a:t>
            </a:r>
          </a:p>
          <a:p>
            <a:pPr lvl="1"/>
            <a:r>
              <a:rPr lang="en-US" dirty="0">
                <a:latin typeface="Posterama" panose="020B0504020200020000" pitchFamily="34" charset="0"/>
                <a:ea typeface="微软雅黑"/>
                <a:cs typeface="Posterama" panose="020B0504020200020000" pitchFamily="34" charset="0"/>
              </a:rPr>
              <a:t>Godlaveeti durga </a:t>
            </a:r>
            <a:r>
              <a:rPr lang="en-US" dirty="0" err="1">
                <a:latin typeface="Posterama" panose="020B0504020200020000" pitchFamily="34" charset="0"/>
                <a:ea typeface="微软雅黑"/>
                <a:cs typeface="Posterama" panose="020B0504020200020000" pitchFamily="34" charset="0"/>
              </a:rPr>
              <a:t>kalyan</a:t>
            </a:r>
            <a:r>
              <a:rPr lang="en-US" dirty="0">
                <a:latin typeface="Posterama" panose="020B0504020200020000" pitchFamily="34" charset="0"/>
                <a:ea typeface="微软雅黑"/>
                <a:cs typeface="Posterama" panose="020B0504020200020000" pitchFamily="34" charset="0"/>
              </a:rPr>
              <a:t>,</a:t>
            </a:r>
          </a:p>
          <a:p>
            <a:pPr lvl="1"/>
            <a:r>
              <a:rPr lang="en-US" dirty="0">
                <a:latin typeface="Posterama" panose="020B0504020200020000" pitchFamily="34" charset="0"/>
                <a:ea typeface="微软雅黑"/>
                <a:cs typeface="Posterama" panose="020B0504020200020000" pitchFamily="34" charset="0"/>
              </a:rPr>
              <a:t>M Yaswanth Reddy,</a:t>
            </a:r>
          </a:p>
          <a:p>
            <a:pPr lvl="1"/>
            <a:r>
              <a:rPr lang="en-US" dirty="0">
                <a:latin typeface="Posterama" panose="020B0504020200020000" pitchFamily="34" charset="0"/>
                <a:ea typeface="微软雅黑"/>
                <a:cs typeface="Posterama" panose="020B0504020200020000" pitchFamily="34" charset="0"/>
              </a:rPr>
              <a:t>Rahul </a:t>
            </a:r>
            <a:r>
              <a:rPr lang="en-US" dirty="0" err="1">
                <a:latin typeface="Posterama" panose="020B0504020200020000" pitchFamily="34" charset="0"/>
                <a:ea typeface="微软雅黑"/>
                <a:cs typeface="Posterama" panose="020B0504020200020000" pitchFamily="34" charset="0"/>
              </a:rPr>
              <a:t>pravin</a:t>
            </a:r>
            <a:r>
              <a:rPr lang="en-US" dirty="0">
                <a:latin typeface="Posterama" panose="020B0504020200020000" pitchFamily="34" charset="0"/>
                <a:ea typeface="微软雅黑"/>
                <a:cs typeface="Posterama" panose="020B0504020200020000" pitchFamily="34" charset="0"/>
              </a:rPr>
              <a:t> Jadhav.</a:t>
            </a: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nchor="ctr"/>
          <a:lstStyle/>
          <a:p>
            <a:r>
              <a:rPr lang="en-IN" sz="2400" dirty="0">
                <a:latin typeface="Arial Black" pitchFamily="34" charset="0"/>
              </a:rPr>
              <a:t>INDEX</a:t>
            </a:r>
            <a:endParaRPr lang="en-US" dirty="0">
              <a:latin typeface="Arial Black" pitchFamily="34" charset="0"/>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6" name="Rounded Rectangle 5"/>
          <p:cNvSpPr/>
          <p:nvPr/>
        </p:nvSpPr>
        <p:spPr>
          <a:xfrm>
            <a:off x="6010656" y="451104"/>
            <a:ext cx="5852160" cy="590092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Introduction</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KPI’s:</a:t>
            </a:r>
          </a:p>
          <a:p>
            <a:pPr lvl="1">
              <a:lnSpc>
                <a:spcPct val="150000"/>
              </a:lnSpc>
              <a:buFont typeface="Wingdings" pitchFamily="2" charset="2"/>
              <a:buChar char="v"/>
            </a:pPr>
            <a:r>
              <a:rPr lang="en-US" sz="1600" b="1" dirty="0">
                <a:solidFill>
                  <a:srgbClr val="002060"/>
                </a:solidFill>
                <a:latin typeface="Times New Roman" pitchFamily="18" charset="0"/>
                <a:cs typeface="Times New Roman" pitchFamily="18" charset="0"/>
              </a:rPr>
              <a:t>KPI-1: </a:t>
            </a:r>
            <a:r>
              <a:rPr lang="en-IN" sz="1600" b="1" dirty="0">
                <a:solidFill>
                  <a:srgbClr val="002060"/>
                </a:solidFill>
                <a:latin typeface="Times New Roman" pitchFamily="18" charset="0"/>
                <a:cs typeface="Times New Roman" pitchFamily="18" charset="0"/>
              </a:rPr>
              <a:t>Year wise loan amount Stats</a:t>
            </a:r>
          </a:p>
          <a:p>
            <a:pPr lvl="1">
              <a:lnSpc>
                <a:spcPct val="150000"/>
              </a:lnSpc>
              <a:buFont typeface="Wingdings" pitchFamily="2" charset="2"/>
              <a:buChar char="v"/>
            </a:pPr>
            <a:r>
              <a:rPr lang="en-IN" sz="1600" b="1" dirty="0">
                <a:solidFill>
                  <a:srgbClr val="002060"/>
                </a:solidFill>
                <a:latin typeface="Times New Roman" pitchFamily="18" charset="0"/>
                <a:cs typeface="Times New Roman" pitchFamily="18" charset="0"/>
              </a:rPr>
              <a:t>KPI-2: Grade and sub grade wise revol_bal</a:t>
            </a:r>
          </a:p>
          <a:p>
            <a:pPr lvl="1">
              <a:lnSpc>
                <a:spcPct val="150000"/>
              </a:lnSpc>
              <a:buFont typeface="Wingdings" pitchFamily="2" charset="2"/>
              <a:buChar char="v"/>
            </a:pPr>
            <a:r>
              <a:rPr lang="en-IN" sz="1600" b="1" dirty="0">
                <a:solidFill>
                  <a:srgbClr val="002060"/>
                </a:solidFill>
                <a:latin typeface="Times New Roman" pitchFamily="18" charset="0"/>
                <a:cs typeface="Times New Roman" pitchFamily="18" charset="0"/>
              </a:rPr>
              <a:t>KPI-3: </a:t>
            </a:r>
            <a:r>
              <a:rPr lang="en-US" sz="1600" b="1" dirty="0">
                <a:solidFill>
                  <a:srgbClr val="002060"/>
                </a:solidFill>
                <a:latin typeface="Times New Roman" pitchFamily="18" charset="0"/>
                <a:cs typeface="Times New Roman" pitchFamily="18" charset="0"/>
              </a:rPr>
              <a:t>Total Payment for Verified Status Vs Total Payment for Non Verified Status</a:t>
            </a:r>
          </a:p>
          <a:p>
            <a:pPr lvl="1">
              <a:lnSpc>
                <a:spcPct val="150000"/>
              </a:lnSpc>
              <a:buFont typeface="Wingdings" pitchFamily="2" charset="2"/>
              <a:buChar char="v"/>
            </a:pPr>
            <a:r>
              <a:rPr lang="en-US" sz="1600" b="1" dirty="0">
                <a:solidFill>
                  <a:srgbClr val="002060"/>
                </a:solidFill>
                <a:latin typeface="Times New Roman" pitchFamily="18" charset="0"/>
                <a:cs typeface="Times New Roman" pitchFamily="18" charset="0"/>
              </a:rPr>
              <a:t>KPI-4: </a:t>
            </a:r>
            <a:r>
              <a:rPr lang="en-IN" sz="1600" b="1" dirty="0">
                <a:solidFill>
                  <a:srgbClr val="002060"/>
                </a:solidFill>
                <a:latin typeface="Times New Roman" pitchFamily="18" charset="0"/>
                <a:cs typeface="Times New Roman" pitchFamily="18" charset="0"/>
              </a:rPr>
              <a:t>State wise and month wise loan status</a:t>
            </a:r>
          </a:p>
          <a:p>
            <a:pPr lvl="1">
              <a:lnSpc>
                <a:spcPct val="150000"/>
              </a:lnSpc>
              <a:buFont typeface="Wingdings" pitchFamily="2" charset="2"/>
              <a:buChar char="v"/>
            </a:pPr>
            <a:r>
              <a:rPr lang="en-US" sz="1600" b="1" dirty="0">
                <a:solidFill>
                  <a:srgbClr val="002060"/>
                </a:solidFill>
                <a:latin typeface="Times New Roman" pitchFamily="18" charset="0"/>
                <a:cs typeface="Times New Roman" pitchFamily="18" charset="0"/>
              </a:rPr>
              <a:t>KPI-5: </a:t>
            </a:r>
            <a:r>
              <a:rPr lang="en-IN" sz="1600" b="1" dirty="0">
                <a:solidFill>
                  <a:srgbClr val="002060"/>
                </a:solidFill>
                <a:latin typeface="Times New Roman" pitchFamily="18" charset="0"/>
                <a:cs typeface="Times New Roman" pitchFamily="18" charset="0"/>
              </a:rPr>
              <a:t>Home ownership Vs last payment date stats</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Excel Dashboard</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PowerBI Dashboard</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Tableau Dashboard</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SQL</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Challenges</a:t>
            </a:r>
          </a:p>
          <a:p>
            <a:pPr>
              <a:lnSpc>
                <a:spcPct val="150000"/>
              </a:lnSpc>
              <a:buFont typeface="Wingdings" pitchFamily="2" charset="2"/>
              <a:buChar char="ü"/>
            </a:pPr>
            <a:r>
              <a:rPr lang="en-US" sz="1600" b="1" dirty="0">
                <a:solidFill>
                  <a:srgbClr val="002060"/>
                </a:solidFill>
                <a:latin typeface="Times New Roman" pitchFamily="18" charset="0"/>
                <a:cs typeface="Times New Roman" pitchFamily="18" charset="0"/>
              </a:rPr>
              <a:t>Conclusion</a:t>
            </a:r>
          </a:p>
        </p:txBody>
      </p:sp>
    </p:spTree>
    <p:extLst>
      <p:ext uri="{BB962C8B-B14F-4D97-AF65-F5344CB8AC3E}">
        <p14:creationId xmlns:p14="http://schemas.microsoft.com/office/powerpoint/2010/main" val="247807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607035"/>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07546" y="2858604"/>
            <a:ext cx="4260180" cy="2050854"/>
          </a:xfrm>
        </p:spPr>
        <p:txBody>
          <a:bodyPr/>
          <a:lstStyle/>
          <a:p>
            <a:pPr algn="just"/>
            <a:r>
              <a:rPr lang="en-US" sz="1400" dirty="0">
                <a:latin typeface="Arial" pitchFamily="34" charset="0"/>
                <a:cs typeface="Arial" pitchFamily="34" charset="0"/>
              </a:rPr>
              <a:t>A </a:t>
            </a:r>
            <a:r>
              <a:rPr lang="en-US" sz="1400" b="1" dirty="0">
                <a:latin typeface="Arial" pitchFamily="34" charset="0"/>
                <a:cs typeface="Arial" pitchFamily="34" charset="0"/>
              </a:rPr>
              <a:t>bank loan</a:t>
            </a:r>
            <a:r>
              <a:rPr lang="en-US" sz="1400" dirty="0">
                <a:latin typeface="Arial" pitchFamily="34" charset="0"/>
                <a:cs typeface="Arial" pitchFamily="34" charset="0"/>
              </a:rPr>
              <a:t> is a form of credit that banks extend to customers, enabling them to borrow funds for various needs, from personal expenses to business ventures. These loans typically require the borrower to repay the principal amount along with interest over a set term through monthly installments. The structure, terms, and costs of a bank loan depend on the borrower’s profile, the loan purpose, and the bank’s risk assessment practices.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ltLang="zh-CN" dirty="0"/>
              <a:t>Bank Analytics</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KPI’s</a:t>
            </a:r>
          </a:p>
        </p:txBody>
      </p:sp>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KPI 1</a:t>
            </a:r>
          </a:p>
          <a:p>
            <a:endParaRPr lang="zh-CN" altLang="en-US" dirty="0"/>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912627" y="5007731"/>
            <a:ext cx="1691687" cy="592969"/>
          </a:xfrm>
        </p:spPr>
        <p:txBody>
          <a:bodyPr/>
          <a:lstStyle/>
          <a:p>
            <a:pPr>
              <a:spcBef>
                <a:spcPts val="1000"/>
              </a:spcBef>
            </a:pPr>
            <a:r>
              <a:rPr lang="en-IN" dirty="0"/>
              <a:t>Year wise loan amount stats</a:t>
            </a:r>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KPI 2</a:t>
            </a:r>
          </a:p>
          <a:p>
            <a:endParaRPr lang="zh-CN" altLang="en-US" dirty="0"/>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t>Grade and sub grade wise revol_bal</a:t>
            </a: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KPI 3</a:t>
            </a:r>
          </a:p>
          <a:p>
            <a:endParaRPr lang="zh-CN" altLang="en-US" dirty="0"/>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64755" y="5007730"/>
            <a:ext cx="1691687" cy="961269"/>
          </a:xfrm>
        </p:spPr>
        <p:txBody>
          <a:bodyPr/>
          <a:lstStyle/>
          <a:p>
            <a:r>
              <a:t>Total Payment for Verified Status Vs Non Verified Status</a:t>
            </a: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KPI 4</a:t>
            </a:r>
          </a:p>
          <a:p>
            <a:endParaRPr lang="zh-CN" altLang="en-US" dirty="0"/>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r>
              <a:t>State wise and month wise loan status</a:t>
            </a:r>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KPI 5</a:t>
            </a:r>
          </a:p>
          <a:p>
            <a:endParaRPr lang="zh-CN" altLang="en-US" dirty="0"/>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t>Home ownership Vs last payment date stats</a:t>
            </a:r>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ltLang="zh-CN" dirty="0"/>
              <a:t>Bank Analytics</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4</a:t>
            </a:fld>
            <a:endParaRPr lang="en-US" altLang="zh-CN" dirty="0"/>
          </a:p>
        </p:txBody>
      </p:sp>
      <p:pic>
        <p:nvPicPr>
          <p:cNvPr id="44" name="Picture Placeholder 43" descr="6.jfif"/>
          <p:cNvPicPr>
            <a:picLocks noGrp="1" noChangeAspect="1"/>
          </p:cNvPicPr>
          <p:nvPr>
            <p:ph type="pic" sz="quarter" idx="60"/>
          </p:nvPr>
        </p:nvPicPr>
        <p:blipFill>
          <a:blip r:embed="rId3"/>
          <a:srcRect l="20714" r="20714"/>
          <a:stretch>
            <a:fillRect/>
          </a:stretch>
        </p:blipFill>
        <p:spPr/>
      </p:pic>
      <p:pic>
        <p:nvPicPr>
          <p:cNvPr id="48" name="Picture Placeholder 47" descr="1.jfif"/>
          <p:cNvPicPr>
            <a:picLocks noGrp="1" noChangeAspect="1"/>
          </p:cNvPicPr>
          <p:nvPr>
            <p:ph type="pic" sz="quarter" idx="58"/>
          </p:nvPr>
        </p:nvPicPr>
        <p:blipFill>
          <a:blip r:embed="rId4"/>
          <a:srcRect l="27926" r="27926"/>
          <a:stretch>
            <a:fillRect/>
          </a:stretch>
        </p:blipFill>
        <p:spPr/>
      </p:pic>
      <p:pic>
        <p:nvPicPr>
          <p:cNvPr id="51" name="Picture Placeholder 50" descr="7.jfif"/>
          <p:cNvPicPr>
            <a:picLocks noGrp="1" noChangeAspect="1"/>
          </p:cNvPicPr>
          <p:nvPr>
            <p:ph type="pic" sz="quarter" idx="57"/>
          </p:nvPr>
        </p:nvPicPr>
        <p:blipFill>
          <a:blip r:embed="rId5"/>
          <a:srcRect l="21939" r="21939"/>
          <a:stretch>
            <a:fillRect/>
          </a:stretch>
        </p:blipFill>
        <p:spPr/>
      </p:pic>
      <p:pic>
        <p:nvPicPr>
          <p:cNvPr id="53" name="Picture Placeholder 52" descr="8.jfif"/>
          <p:cNvPicPr>
            <a:picLocks noGrp="1" noChangeAspect="1"/>
          </p:cNvPicPr>
          <p:nvPr>
            <p:ph type="pic" sz="quarter" idx="59"/>
          </p:nvPr>
        </p:nvPicPr>
        <p:blipFill>
          <a:blip r:embed="rId6"/>
          <a:srcRect l="20714" r="20714"/>
          <a:stretch>
            <a:fillRect/>
          </a:stretch>
        </p:blipFill>
        <p:spPr/>
      </p:pic>
      <p:pic>
        <p:nvPicPr>
          <p:cNvPr id="55" name="Picture Placeholder 54" descr="9.jfif"/>
          <p:cNvPicPr>
            <a:picLocks noGrp="1" noChangeAspect="1"/>
          </p:cNvPicPr>
          <p:nvPr>
            <p:ph type="pic" sz="quarter" idx="61"/>
          </p:nvPr>
        </p:nvPicPr>
        <p:blipFill>
          <a:blip r:embed="rId7"/>
          <a:srcRect l="21681" r="21681"/>
          <a:stretch>
            <a:fillRect/>
          </a:stretch>
        </p:blipFill>
        <p:spPr/>
      </p:pic>
    </p:spTree>
    <p:extLst>
      <p:ext uri="{BB962C8B-B14F-4D97-AF65-F5344CB8AC3E}">
        <p14:creationId xmlns:p14="http://schemas.microsoft.com/office/powerpoint/2010/main" val="251714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a:t>KPI 1</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18" name="Rounded Rectangle 17"/>
          <p:cNvSpPr/>
          <p:nvPr/>
        </p:nvSpPr>
        <p:spPr>
          <a:xfrm>
            <a:off x="1600200" y="3644900"/>
            <a:ext cx="5448300" cy="297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Recommendation</a:t>
            </a:r>
          </a:p>
          <a:p>
            <a:pPr algn="just"/>
            <a:endParaRPr lang="en-US" sz="1300" b="1"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Analyze Loan Performance for 2010 and 2011</a:t>
            </a:r>
            <a:r>
              <a:rPr lang="en-US" sz="1400" dirty="0">
                <a:latin typeface="Times New Roman" pitchFamily="18" charset="0"/>
                <a:cs typeface="Times New Roman" pitchFamily="18" charset="0"/>
              </a:rPr>
              <a:t>: </a:t>
            </a:r>
          </a:p>
          <a:p>
            <a:pPr algn="just"/>
            <a:r>
              <a:rPr lang="en-US" sz="1300" dirty="0">
                <a:latin typeface="Times New Roman" pitchFamily="18" charset="0"/>
                <a:cs typeface="Times New Roman" pitchFamily="18" charset="0"/>
              </a:rPr>
              <a:t>To sustain this growth, analyze the repayment performance and delinquency rates of loans issued in 2010 and 2011. If default rates are high, consider tightening credit requirements or offering  financial support programs for at-risk borrowers.</a:t>
            </a:r>
          </a:p>
          <a:p>
            <a:pPr algn="just"/>
            <a:endParaRPr lang="en-US" sz="13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Explore New Markets Carefully</a:t>
            </a:r>
            <a:r>
              <a:rPr lang="en-US" sz="1400" dirty="0">
                <a:latin typeface="Times New Roman" pitchFamily="18" charset="0"/>
                <a:cs typeface="Times New Roman" pitchFamily="18" charset="0"/>
              </a:rPr>
              <a:t>: </a:t>
            </a:r>
          </a:p>
          <a:p>
            <a:pPr algn="just"/>
            <a:r>
              <a:rPr lang="en-US" sz="1300" dirty="0">
                <a:latin typeface="Times New Roman" pitchFamily="18" charset="0"/>
                <a:cs typeface="Times New Roman" pitchFamily="18" charset="0"/>
              </a:rPr>
              <a:t>If the increased loan volume is due to expansion into new geographic or market segments, evaluate the loan performance and default risk within these segments before committing to further expansion.</a:t>
            </a:r>
          </a:p>
        </p:txBody>
      </p:sp>
      <p:graphicFrame>
        <p:nvGraphicFramePr>
          <p:cNvPr id="13" name="Chart 12"/>
          <p:cNvGraphicFramePr/>
          <p:nvPr/>
        </p:nvGraphicFramePr>
        <p:xfrm>
          <a:off x="825500" y="596900"/>
          <a:ext cx="6172200" cy="2870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7213600" y="533400"/>
            <a:ext cx="4762500" cy="393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Insights</a:t>
            </a:r>
          </a:p>
          <a:p>
            <a:pPr algn="just"/>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Gradual Increase Leading Up to 2010:  </a:t>
            </a:r>
            <a:r>
              <a:rPr lang="en-US" sz="1300" dirty="0">
                <a:latin typeface="Times New Roman" pitchFamily="18" charset="0"/>
                <a:cs typeface="Times New Roman" pitchFamily="18" charset="0"/>
              </a:rPr>
              <a:t>Between 2007 and 2009, the growth is more incremental, starting at 2 million in 2007 and reaching 46 million in 2009. This suggests that initial growth was steady before accelerating in 2010 and 2011.</a:t>
            </a:r>
          </a:p>
          <a:p>
            <a:pPr algn="just"/>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Major Spike in 2011: </a:t>
            </a:r>
          </a:p>
          <a:p>
            <a:pPr algn="just"/>
            <a:r>
              <a:rPr lang="en-US" sz="1300" dirty="0">
                <a:latin typeface="Times New Roman" pitchFamily="18" charset="0"/>
                <a:cs typeface="Times New Roman" pitchFamily="18" charset="0"/>
              </a:rPr>
              <a:t>The loan amount in 2011 (261M) is more than double that of 2010 (122M). This sharp increase could indicate an aggressive growth strategy, expansion into new markets, or possibly relaxed lending criteria.</a:t>
            </a:r>
          </a:p>
          <a:p>
            <a:pPr algn="ctr"/>
            <a:endParaRPr lang="en-US" sz="1400"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a:t>KPI 2</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14" name="Chart 13"/>
          <p:cNvGraphicFramePr/>
          <p:nvPr/>
        </p:nvGraphicFramePr>
        <p:xfrm>
          <a:off x="800100" y="563563"/>
          <a:ext cx="10299700" cy="3005137"/>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 Diagonal Corner Rectangle 14"/>
          <p:cNvSpPr/>
          <p:nvPr/>
        </p:nvSpPr>
        <p:spPr>
          <a:xfrm>
            <a:off x="914400" y="3822700"/>
            <a:ext cx="4445000" cy="2641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Insights</a:t>
            </a:r>
          </a:p>
          <a:p>
            <a:endParaRPr lang="en-US" sz="1400" b="1" dirty="0">
              <a:latin typeface="Times New Roman" pitchFamily="18" charset="0"/>
              <a:cs typeface="Times New Roman" pitchFamily="18" charset="0"/>
            </a:endParaRPr>
          </a:p>
          <a:p>
            <a:r>
              <a:rPr lang="en-US" sz="1400" b="1" dirty="0">
                <a:latin typeface="Times New Roman" pitchFamily="18" charset="0"/>
                <a:cs typeface="Times New Roman" pitchFamily="18" charset="0"/>
              </a:rPr>
              <a:t>High Revolving Balances in Grades A, B, and C</a:t>
            </a:r>
            <a:r>
              <a:rPr lang="en-US" sz="1400" dirty="0">
                <a:latin typeface="Times New Roman" pitchFamily="18" charset="0"/>
                <a:cs typeface="Times New Roman" pitchFamily="18" charset="0"/>
              </a:rPr>
              <a:t>:</a:t>
            </a:r>
          </a:p>
          <a:p>
            <a:r>
              <a:rPr lang="en-US" sz="1400" dirty="0">
                <a:latin typeface="Times New Roman" pitchFamily="18" charset="0"/>
                <a:cs typeface="Times New Roman" pitchFamily="18" charset="0"/>
              </a:rPr>
              <a:t> </a:t>
            </a:r>
            <a:r>
              <a:rPr lang="en-US" sz="1300" dirty="0">
                <a:latin typeface="Times New Roman" pitchFamily="18" charset="0"/>
                <a:cs typeface="Times New Roman" pitchFamily="18" charset="0"/>
              </a:rPr>
              <a:t>The highest revolving balances are concentrated in grades A, B, and C, particularly in sub-grades A4, A5, B3, B4, B5, and C1. This suggests that customers in these sub-grades maintain higher amounts of outstanding debt, which could either indicate higher credit usage or greater credit limits granted to these lower-risk segments.</a:t>
            </a:r>
          </a:p>
        </p:txBody>
      </p:sp>
      <p:sp>
        <p:nvSpPr>
          <p:cNvPr id="17" name="Oval 16"/>
          <p:cNvSpPr/>
          <p:nvPr/>
        </p:nvSpPr>
        <p:spPr>
          <a:xfrm>
            <a:off x="5486400" y="3784600"/>
            <a:ext cx="47498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Times New Roman" pitchFamily="18" charset="0"/>
              <a:cs typeface="Times New Roman" pitchFamily="18" charset="0"/>
            </a:endParaRPr>
          </a:p>
          <a:p>
            <a:pPr algn="ctr"/>
            <a:r>
              <a:rPr lang="en-US" sz="1400" b="1" dirty="0">
                <a:latin typeface="Times New Roman" pitchFamily="18" charset="0"/>
                <a:cs typeface="Times New Roman" pitchFamily="18" charset="0"/>
              </a:rPr>
              <a:t>Recommendation</a:t>
            </a:r>
          </a:p>
          <a:p>
            <a:pPr algn="ctr"/>
            <a:endParaRPr lang="en-US" sz="1400" b="1" dirty="0">
              <a:latin typeface="Times New Roman" pitchFamily="18" charset="0"/>
              <a:cs typeface="Times New Roman" pitchFamily="18" charset="0"/>
            </a:endParaRPr>
          </a:p>
          <a:p>
            <a:pPr algn="ctr"/>
            <a:r>
              <a:rPr lang="en-US" sz="1300" dirty="0">
                <a:latin typeface="Times New Roman" pitchFamily="18" charset="0"/>
                <a:cs typeface="Times New Roman" pitchFamily="18" charset="0"/>
              </a:rPr>
              <a:t>While revolving balances are lower in these grades (E, F, and G), the risk of default is higher due to lower creditworthiness. Offer financial education or debt management resources to customers in these grades, helping them improve their credit standing and potentially reducing delinquency rates.</a:t>
            </a:r>
          </a:p>
          <a:p>
            <a:pPr algn="ctr"/>
            <a:endParaRPr lang="en-US" sz="1400"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a:t>KPI 3</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graphicFrame>
        <p:nvGraphicFramePr>
          <p:cNvPr id="14" name="Chart 13"/>
          <p:cNvGraphicFramePr/>
          <p:nvPr/>
        </p:nvGraphicFramePr>
        <p:xfrm>
          <a:off x="711200" y="688588"/>
          <a:ext cx="5473700" cy="3477012"/>
        </p:xfrm>
        <a:graphic>
          <a:graphicData uri="http://schemas.openxmlformats.org/drawingml/2006/chart">
            <c:chart xmlns:c="http://schemas.openxmlformats.org/drawingml/2006/chart" xmlns:r="http://schemas.openxmlformats.org/officeDocument/2006/relationships" r:id="rId3"/>
          </a:graphicData>
        </a:graphic>
      </p:graphicFrame>
      <p:sp>
        <p:nvSpPr>
          <p:cNvPr id="16" name="Rounded Rectangle 15"/>
          <p:cNvSpPr/>
          <p:nvPr/>
        </p:nvSpPr>
        <p:spPr>
          <a:xfrm>
            <a:off x="2603500" y="4419600"/>
            <a:ext cx="63373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Recommendation</a:t>
            </a:r>
          </a:p>
          <a:p>
            <a:endParaRPr lang="en-US" sz="1400" b="1" dirty="0"/>
          </a:p>
          <a:p>
            <a:r>
              <a:rPr lang="en-US" sz="1400" b="1" dirty="0"/>
              <a:t>Encourage Verification Process</a:t>
            </a:r>
            <a:r>
              <a:rPr lang="en-US" sz="1400" dirty="0"/>
              <a:t>:</a:t>
            </a:r>
          </a:p>
          <a:p>
            <a:pPr algn="just"/>
            <a:r>
              <a:rPr lang="en-US" sz="1300" dirty="0">
                <a:latin typeface="Times New Roman" pitchFamily="18" charset="0"/>
                <a:cs typeface="Times New Roman" pitchFamily="18" charset="0"/>
              </a:rPr>
              <a:t>The bank should encourage non-verified customers to complete the verification process. Verified customers appear to contribute more to total payments, which could imply lower risk and greater financial stability. Offering incentives like lower interest rates, quicker approval, or access to special services could motivate more customers to verify.</a:t>
            </a:r>
          </a:p>
        </p:txBody>
      </p:sp>
      <p:sp>
        <p:nvSpPr>
          <p:cNvPr id="17" name="Oval 16"/>
          <p:cNvSpPr/>
          <p:nvPr/>
        </p:nvSpPr>
        <p:spPr>
          <a:xfrm>
            <a:off x="6972300" y="800100"/>
            <a:ext cx="4521200" cy="311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Insights</a:t>
            </a:r>
          </a:p>
          <a:p>
            <a:pPr algn="just"/>
            <a:endParaRPr lang="en-US" sz="1200" dirty="0">
              <a:latin typeface="Times New Roman" pitchFamily="18" charset="0"/>
              <a:cs typeface="Times New Roman" pitchFamily="18" charset="0"/>
            </a:endParaRPr>
          </a:p>
          <a:p>
            <a:pPr algn="ctr"/>
            <a:r>
              <a:rPr lang="en-US" sz="1300" dirty="0">
                <a:latin typeface="Times New Roman" pitchFamily="18" charset="0"/>
                <a:cs typeface="Times New Roman" pitchFamily="18" charset="0"/>
              </a:rPr>
              <a:t>Verified customers contribute to 59% of the total payments, which indicates that they make up a larger share of the bank’s payment volume.</a:t>
            </a:r>
          </a:p>
          <a:p>
            <a:pPr algn="ctr"/>
            <a:endParaRPr lang="en-US" sz="1300" dirty="0">
              <a:latin typeface="Times New Roman" pitchFamily="18" charset="0"/>
              <a:cs typeface="Times New Roman" pitchFamily="18" charset="0"/>
            </a:endParaRPr>
          </a:p>
          <a:p>
            <a:pPr algn="ctr"/>
            <a:r>
              <a:rPr lang="en-US" sz="1300" dirty="0">
                <a:latin typeface="Times New Roman" pitchFamily="18" charset="0"/>
                <a:cs typeface="Times New Roman" pitchFamily="18" charset="0"/>
              </a:rPr>
              <a:t>Non-Verified customers still account for 41% of total payments, showing that this group is also a valuable segment, even though they might not meet the full verification criteria.</a:t>
            </a:r>
          </a:p>
          <a:p>
            <a:pPr algn="ctr"/>
            <a:endParaRPr lang="en-US" sz="1200" dirty="0"/>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a:t>KPI 4</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25" name="Oval 24"/>
          <p:cNvSpPr/>
          <p:nvPr/>
        </p:nvSpPr>
        <p:spPr>
          <a:xfrm>
            <a:off x="5930900" y="3733800"/>
            <a:ext cx="4229100" cy="264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latin typeface="Times New Roman" pitchFamily="18" charset="0"/>
              <a:cs typeface="Times New Roman" pitchFamily="18" charset="0"/>
            </a:endParaRPr>
          </a:p>
          <a:p>
            <a:pPr algn="ctr"/>
            <a:r>
              <a:rPr lang="en-US" sz="1400" b="1" dirty="0">
                <a:latin typeface="Times New Roman" pitchFamily="18" charset="0"/>
                <a:cs typeface="Times New Roman" pitchFamily="18" charset="0"/>
              </a:rPr>
              <a:t>Recommendation</a:t>
            </a:r>
          </a:p>
          <a:p>
            <a:endParaRPr lang="en-US" sz="1400" b="1" dirty="0">
              <a:latin typeface="Times New Roman" pitchFamily="18" charset="0"/>
              <a:cs typeface="Times New Roman" pitchFamily="18" charset="0"/>
            </a:endParaRPr>
          </a:p>
          <a:p>
            <a:r>
              <a:rPr lang="en-US" sz="1400" b="1" dirty="0">
                <a:latin typeface="Times New Roman" pitchFamily="18" charset="0"/>
                <a:cs typeface="Times New Roman" pitchFamily="18" charset="0"/>
              </a:rPr>
              <a:t>Analyze Reasons for Quarterly and Year-End Spikes</a:t>
            </a:r>
            <a:r>
              <a:rPr lang="en-US" sz="1400" dirty="0">
                <a:latin typeface="Times New Roman" pitchFamily="18" charset="0"/>
                <a:cs typeface="Times New Roman" pitchFamily="18" charset="0"/>
              </a:rPr>
              <a:t>: </a:t>
            </a:r>
            <a:r>
              <a:rPr lang="en-US" sz="1300" dirty="0">
                <a:latin typeface="Times New Roman" pitchFamily="18" charset="0"/>
                <a:cs typeface="Times New Roman" pitchFamily="18" charset="0"/>
              </a:rPr>
              <a:t>To understand what drives these quarterly and year-end spikes, the bank could analyze customer behavior or economic factors. This insight can help optimize loan offerings and anticipate demand more accurately.</a:t>
            </a:r>
          </a:p>
          <a:p>
            <a:pPr algn="ctr"/>
            <a:endParaRPr lang="en-US" sz="1400" dirty="0">
              <a:latin typeface="Times New Roman" pitchFamily="18" charset="0"/>
              <a:cs typeface="Times New Roman" pitchFamily="18" charset="0"/>
            </a:endParaRPr>
          </a:p>
        </p:txBody>
      </p:sp>
      <p:sp>
        <p:nvSpPr>
          <p:cNvPr id="26" name="Rounded Rectangle 25"/>
          <p:cNvSpPr/>
          <p:nvPr/>
        </p:nvSpPr>
        <p:spPr>
          <a:xfrm>
            <a:off x="914400" y="3822700"/>
            <a:ext cx="4826000" cy="2425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Insights</a:t>
            </a:r>
          </a:p>
          <a:p>
            <a:pPr algn="ctr"/>
            <a:endParaRPr lang="en-US" sz="1400" dirty="0">
              <a:latin typeface="Times New Roman" pitchFamily="18" charset="0"/>
              <a:cs typeface="Times New Roman" pitchFamily="18" charset="0"/>
            </a:endParaRPr>
          </a:p>
          <a:p>
            <a:pPr algn="just"/>
            <a:r>
              <a:rPr lang="en-US" sz="1300" dirty="0">
                <a:latin typeface="Times New Roman" pitchFamily="18" charset="0"/>
                <a:cs typeface="Times New Roman" pitchFamily="18" charset="0"/>
              </a:rPr>
              <a:t>There is a noticeable peak in loan status counts at the end of each quarter (March, June, September, and December), with the highest peak occurring in December. This pattern suggests increased loan activity or status updates at the end of each quarter, which may be due to reporting cycles, loan disbursement strategies, or seasonal demand.</a:t>
            </a:r>
          </a:p>
          <a:p>
            <a:pPr algn="ctr"/>
            <a:endParaRPr lang="en-US" sz="1400" dirty="0"/>
          </a:p>
        </p:txBody>
      </p:sp>
      <p:graphicFrame>
        <p:nvGraphicFramePr>
          <p:cNvPr id="28" name="Chart 27"/>
          <p:cNvGraphicFramePr/>
          <p:nvPr/>
        </p:nvGraphicFramePr>
        <p:xfrm>
          <a:off x="852487" y="850900"/>
          <a:ext cx="10577513"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60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78900" y="0"/>
            <a:ext cx="1600200" cy="426720"/>
          </a:xfrm>
          <a:gradFill flip="none" rotWithShape="1">
            <a:gsLst>
              <a:gs pos="0">
                <a:srgbClr val="FFC000"/>
              </a:gs>
              <a:gs pos="50000">
                <a:schemeClr val="accent1">
                  <a:tint val="44500"/>
                  <a:satMod val="160000"/>
                </a:schemeClr>
              </a:gs>
              <a:gs pos="100000">
                <a:schemeClr val="accent1">
                  <a:tint val="23500"/>
                  <a:satMod val="160000"/>
                </a:schemeClr>
              </a:gs>
            </a:gsLst>
            <a:lin ang="8100000" scaled="1"/>
            <a:tileRect/>
          </a:gradFill>
        </p:spPr>
        <p:txBody>
          <a:bodyPr/>
          <a:lstStyle/>
          <a:p>
            <a:pPr algn="ctr"/>
            <a:r>
              <a:rPr lang="en-US" sz="3200" dirty="0"/>
              <a:t>KPI 5</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12" name="TextBox 11"/>
          <p:cNvSpPr txBox="1"/>
          <p:nvPr/>
        </p:nvSpPr>
        <p:spPr>
          <a:xfrm>
            <a:off x="6281057" y="1328057"/>
            <a:ext cx="4778829"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10" name="Chart 9"/>
          <p:cNvGraphicFramePr/>
          <p:nvPr/>
        </p:nvGraphicFramePr>
        <p:xfrm>
          <a:off x="1130301" y="739775"/>
          <a:ext cx="9613900" cy="2689225"/>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1130300" y="3556000"/>
            <a:ext cx="4521200" cy="278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imes New Roman" pitchFamily="18" charset="0"/>
                <a:cs typeface="Times New Roman" pitchFamily="18" charset="0"/>
              </a:rPr>
              <a:t>Insights</a:t>
            </a:r>
          </a:p>
          <a:p>
            <a:pPr algn="just"/>
            <a:endParaRPr lang="en-US" sz="1200" dirty="0">
              <a:latin typeface="Times New Roman" pitchFamily="18" charset="0"/>
              <a:cs typeface="Times New Roman" pitchFamily="18" charset="0"/>
            </a:endParaRPr>
          </a:p>
          <a:p>
            <a:pPr algn="ctr"/>
            <a:r>
              <a:rPr lang="en-US" sz="1300" dirty="0">
                <a:latin typeface="Times New Roman" pitchFamily="18" charset="0"/>
                <a:cs typeface="Times New Roman" pitchFamily="18" charset="0"/>
              </a:rPr>
              <a:t>From October to December, there is a notable increase in both Mortgage and Rent categories, possibly due to seasonal moves, year-end real estate incentives, or financial planning adjustments by households.</a:t>
            </a:r>
            <a:endParaRPr lang="en-US" sz="1200" dirty="0"/>
          </a:p>
        </p:txBody>
      </p:sp>
      <p:sp>
        <p:nvSpPr>
          <p:cNvPr id="16" name="Round Diagonal Corner Rectangle 15"/>
          <p:cNvSpPr/>
          <p:nvPr/>
        </p:nvSpPr>
        <p:spPr>
          <a:xfrm>
            <a:off x="6299200" y="3911600"/>
            <a:ext cx="3708400" cy="21590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Times New Roman" pitchFamily="18" charset="0"/>
                <a:cs typeface="Times New Roman" pitchFamily="18" charset="0"/>
              </a:rPr>
              <a:t>Recommendation</a:t>
            </a:r>
          </a:p>
          <a:p>
            <a:pPr algn="ctr"/>
            <a:endParaRPr lang="en-US" sz="1300" b="1" dirty="0">
              <a:latin typeface="Times New Roman" pitchFamily="18" charset="0"/>
              <a:cs typeface="Times New Roman" pitchFamily="18" charset="0"/>
            </a:endParaRPr>
          </a:p>
          <a:p>
            <a:pPr algn="ctr"/>
            <a:r>
              <a:rPr lang="en-US" sz="1300" dirty="0">
                <a:latin typeface="Times New Roman" pitchFamily="18" charset="0"/>
                <a:cs typeface="Times New Roman" pitchFamily="18" charset="0"/>
              </a:rPr>
              <a:t>Although the “Other” category is consistently low, investigating what types of housing this includes and understanding the needs of this segment could provide opportunities to expand offerings or adjust housing policies to support a more diverse array of housing needs.</a:t>
            </a:r>
          </a:p>
        </p:txBody>
      </p:sp>
    </p:spTree>
    <p:extLst>
      <p:ext uri="{BB962C8B-B14F-4D97-AF65-F5344CB8AC3E}">
        <p14:creationId xmlns:p14="http://schemas.microsoft.com/office/powerpoint/2010/main" val="1246021298"/>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E0D8C9A-C895-482B-B501-694996FFDE4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1222</Words>
  <Application>Microsoft Office PowerPoint</Application>
  <PresentationFormat>Widescreen</PresentationFormat>
  <Paragraphs>141</Paragraphs>
  <Slides>18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等线</vt:lpstr>
      <vt:lpstr>Abadi</vt:lpstr>
      <vt:lpstr>Arial</vt:lpstr>
      <vt:lpstr>Arial Black</vt:lpstr>
      <vt:lpstr>Calibri</vt:lpstr>
      <vt:lpstr>Posterama</vt:lpstr>
      <vt:lpstr>Posterama Text Black</vt:lpstr>
      <vt:lpstr>Posterama Text SemiBold</vt:lpstr>
      <vt:lpstr>Times New Roman</vt:lpstr>
      <vt:lpstr>Wingdings</vt:lpstr>
      <vt:lpstr>Custom</vt:lpstr>
      <vt:lpstr>Bank Loan Analytics</vt:lpstr>
      <vt:lpstr>PowerPoint Presentation</vt:lpstr>
      <vt:lpstr>Introduction</vt:lpstr>
      <vt:lpstr>KPI’s</vt:lpstr>
      <vt:lpstr>KPI 1</vt:lpstr>
      <vt:lpstr>KPI 2</vt:lpstr>
      <vt:lpstr>KPI 3</vt:lpstr>
      <vt:lpstr>KPI 4</vt:lpstr>
      <vt:lpstr>KPI 5</vt:lpstr>
      <vt:lpstr>PowerPoint Presentation</vt:lpstr>
      <vt:lpstr>PowerPoint Presentation</vt:lpstr>
      <vt:lpstr>PowerPoint Presentation</vt:lpstr>
      <vt:lpstr>PowerPoint Presentation</vt:lpstr>
      <vt:lpstr>PowerPoint Presentation</vt:lpstr>
      <vt:lpstr>PowerPoint Presentation</vt:lpstr>
      <vt:lpstr>Challenges   Data Inconsistencies and Formatting Differences The two files have inconsistencies in data formats, naming conventions, and data types (e.g., date formats, currency notations, and numerical formatting).  Duplicate or Missing Records Duplicate entries or missing records between the files lead to data inaccuracies if not properly managed.   Different Data Structures and Columns  The sheets may have differing structures, with unique columns in each file or mismatched naming conventions for similar fields (e.g., one file may use "Loan Amount" while the other uses "Principal").  Complex Merging and Joining Criteria Consolidating data require complex joins, particularly if there isn’t a single common identifier for each record (e.g., combining data based on multiple fields like customer ID, account ID, and date).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2023-09-14T06:03:51Z</dcterms:created>
  <dcterms:modified xsi:type="dcterms:W3CDTF">2025-01-12T12:28:31Z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